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y="5143500" cx="9144000"/>
  <p:notesSz cx="6858000" cy="9144000"/>
  <p:embeddedFontLst>
    <p:embeddedFont>
      <p:font typeface="Raleway"/>
      <p:regular r:id="rId45"/>
      <p:bold r:id="rId46"/>
      <p:italic r:id="rId47"/>
      <p:boldItalic r:id="rId48"/>
    </p:embeddedFont>
    <p:embeddedFont>
      <p:font typeface="Merriweather Light"/>
      <p:regular r:id="rId49"/>
      <p:bold r:id="rId50"/>
      <p:italic r:id="rId51"/>
      <p:boldItalic r:id="rId52"/>
    </p:embeddedFont>
    <p:embeddedFont>
      <p:font typeface="Lato"/>
      <p:regular r:id="rId53"/>
      <p:bold r:id="rId54"/>
      <p:italic r:id="rId55"/>
      <p:boldItalic r:id="rId56"/>
    </p:embeddedFont>
    <p:embeddedFont>
      <p:font typeface="Average"/>
      <p:regular r:id="rId57"/>
    </p:embeddedFont>
    <p:embeddedFont>
      <p:font typeface="Old Standard TT"/>
      <p:regular r:id="rId58"/>
      <p:bold r:id="rId59"/>
      <p: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Raleway-bold.fntdata"/><Relationship Id="rId45"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aleway-boldItalic.fntdata"/><Relationship Id="rId47" Type="http://schemas.openxmlformats.org/officeDocument/2006/relationships/font" Target="fonts/Raleway-italic.fntdata"/><Relationship Id="rId49" Type="http://schemas.openxmlformats.org/officeDocument/2006/relationships/font" Target="fonts/MerriweatherLight-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OldStandardTT-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erriweatherLight-italic.fntdata"/><Relationship Id="rId50" Type="http://schemas.openxmlformats.org/officeDocument/2006/relationships/font" Target="fonts/MerriweatherLight-bold.fntdata"/><Relationship Id="rId53" Type="http://schemas.openxmlformats.org/officeDocument/2006/relationships/font" Target="fonts/Lato-regular.fntdata"/><Relationship Id="rId52" Type="http://schemas.openxmlformats.org/officeDocument/2006/relationships/font" Target="fonts/MerriweatherLight-boldItalic.fntdata"/><Relationship Id="rId11" Type="http://schemas.openxmlformats.org/officeDocument/2006/relationships/slide" Target="slides/slide6.xml"/><Relationship Id="rId55" Type="http://schemas.openxmlformats.org/officeDocument/2006/relationships/font" Target="fonts/Lato-italic.fntdata"/><Relationship Id="rId10" Type="http://schemas.openxmlformats.org/officeDocument/2006/relationships/slide" Target="slides/slide5.xml"/><Relationship Id="rId54" Type="http://schemas.openxmlformats.org/officeDocument/2006/relationships/font" Target="fonts/Lato-bold.fntdata"/><Relationship Id="rId13" Type="http://schemas.openxmlformats.org/officeDocument/2006/relationships/slide" Target="slides/slide8.xml"/><Relationship Id="rId57" Type="http://schemas.openxmlformats.org/officeDocument/2006/relationships/font" Target="fonts/Average-regular.fntdata"/><Relationship Id="rId12" Type="http://schemas.openxmlformats.org/officeDocument/2006/relationships/slide" Target="slides/slide7.xml"/><Relationship Id="rId56" Type="http://schemas.openxmlformats.org/officeDocument/2006/relationships/font" Target="fonts/Lato-boldItalic.fntdata"/><Relationship Id="rId15" Type="http://schemas.openxmlformats.org/officeDocument/2006/relationships/slide" Target="slides/slide10.xml"/><Relationship Id="rId59" Type="http://schemas.openxmlformats.org/officeDocument/2006/relationships/font" Target="fonts/OldStandardTT-bold.fntdata"/><Relationship Id="rId14" Type="http://schemas.openxmlformats.org/officeDocument/2006/relationships/slide" Target="slides/slide9.xml"/><Relationship Id="rId58" Type="http://schemas.openxmlformats.org/officeDocument/2006/relationships/font" Target="fonts/OldStandardTT-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2.jpg>
</file>

<file path=ppt/media/image3.jpg>
</file>

<file path=ppt/media/image4.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445bf7705f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445bf7705f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445bf7705f_0_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445bf7705f_0_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445bf7705f_0_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445bf7705f_0_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met Chelsea, a journalist/book critic living in a very small room. We were amazed to realize that each time she visits her parents, she brings a big box of sentimental things she wants to keep but doesn't need nearby, and leaves them with her parents. It would be game changing if she could keep the meaningfulness without the hassle.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445bf7705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445bf7705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445bf7705f_0_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445bf7705f_0_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445bf7705f_0_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445bf7705f_0_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445bf7705f_0_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445bf7705f_0_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445bf7705f_0_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445bf7705f_0_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445bf7705f_0_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445bf7705f_0_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445bf7705f_0_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445bf7705f_0_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445bf7705f_0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445bf7705f_0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445bf7705f_0_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445bf7705f_0_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445bf7705f_0_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445bf7705f_0_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445bf7705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445bf7705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445bf7705f_0_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445bf7705f_0_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445bf7705f_0_9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445bf7705f_0_9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445bf7705f_0_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445bf7705f_0_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445bf7705f_0_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445bf7705f_0_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445bf7705f_0_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445bf7705f_0_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445bf7705f_0_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445bf7705f_0_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445bf7705f_0_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445bf7705f_0_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445bf7705f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445bf7705f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445bf7705f_0_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445bf7705f_0_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445bf7705f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445bf7705f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445bf7705f_0_9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445bf7705f_0_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445bf7705f_0_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445bf7705f_0_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445bf7705f_0_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445bf7705f_0_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445bf7705f_0_9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445bf7705f_0_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445bf7705f_0_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445bf7705f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445bf7705f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445bf7705f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g445bf7705f_0_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445bf7705f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445bf7705f_0_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445bf7705f_0_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45bf7705f_0_5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45bf7705f_0_5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445bf7705f_0_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445bf7705f_0_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445bf7705f_0_6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445bf7705f_0_6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445bf7705f_0_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445bf7705f_0_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We talked to Chelsea, who recently moved from Berkeley to Redwood City and chose to leave her bed and many of her clothes behind. She described her systems for keeping sentimental things (collect to leave at her parents' home; "I'm assembling a museum of myself"), practical things (keep nearby), digital memories (backup on hard drives by season), and everything else (get rid of).</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445bf7705f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445bf7705f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445bf7705f_0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445bf7705f_0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We talked to Cary, a Stanford CS AI senior and a semi-professional Youtuber who travels often for Youtube conventions and speed-cubing competitions. He talked about his frequent travelling experiences and notably touched on how he keeps many objectively useless and seemingly unsentimental objects in his household, for fear that he would get more attached to the objects in the future.</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2" name="Google Shape;12;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Font typeface="Merriweather Light"/>
              <a:buNone/>
              <a:defRPr sz="1600">
                <a:latin typeface="Merriweather Light"/>
                <a:ea typeface="Merriweather Light"/>
                <a:cs typeface="Merriweather Light"/>
                <a:sym typeface="Merriweather Light"/>
              </a:defRPr>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 name="Google Shape;13;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57" name="Shape 57"/>
        <p:cNvGrpSpPr/>
        <p:nvPr/>
      </p:nvGrpSpPr>
      <p:grpSpPr>
        <a:xfrm>
          <a:off x="0" y="0"/>
          <a:ext cx="0" cy="0"/>
          <a:chOff x="0" y="0"/>
          <a:chExt cx="0" cy="0"/>
        </a:xfrm>
      </p:grpSpPr>
      <p:grpSp>
        <p:nvGrpSpPr>
          <p:cNvPr id="58" name="Google Shape;58;p11"/>
          <p:cNvGrpSpPr/>
          <p:nvPr/>
        </p:nvGrpSpPr>
        <p:grpSpPr>
          <a:xfrm>
            <a:off x="830392" y="4169130"/>
            <a:ext cx="745763" cy="45826"/>
            <a:chOff x="4580561" y="2589004"/>
            <a:chExt cx="1064464" cy="25200"/>
          </a:xfrm>
        </p:grpSpPr>
        <p:sp>
          <p:nvSpPr>
            <p:cNvPr id="59" name="Google Shape;5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62" name="Google Shape;62;p11"/>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63" name="Google Shape;63;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4" name="Shape 64"/>
        <p:cNvGrpSpPr/>
        <p:nvPr/>
      </p:nvGrpSpPr>
      <p:grpSpPr>
        <a:xfrm>
          <a:off x="0" y="0"/>
          <a:ext cx="0" cy="0"/>
          <a:chOff x="0" y="0"/>
          <a:chExt cx="0" cy="0"/>
        </a:xfrm>
      </p:grpSpPr>
      <p:sp>
        <p:nvSpPr>
          <p:cNvPr id="65" name="Google Shape;65;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6" name="Google Shape;16;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9" name="Google Shape;19;p4"/>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 name="Google Shape;2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4" name="Google Shape;24;p5"/>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5" name="Google Shape;25;p5"/>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6" name="Google Shape;2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7" name="Shape 27"/>
        <p:cNvGrpSpPr/>
        <p:nvPr/>
      </p:nvGrpSpPr>
      <p:grpSpPr>
        <a:xfrm>
          <a:off x="0" y="0"/>
          <a:ext cx="0" cy="0"/>
          <a:chOff x="0" y="0"/>
          <a:chExt cx="0" cy="0"/>
        </a:xfrm>
      </p:grpSpPr>
      <p:sp>
        <p:nvSpPr>
          <p:cNvPr id="28" name="Google Shape;2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0" name="Google Shape;30;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7"/>
          <p:cNvGrpSpPr/>
          <p:nvPr/>
        </p:nvGrpSpPr>
        <p:grpSpPr>
          <a:xfrm>
            <a:off x="830392" y="1191256"/>
            <a:ext cx="745763" cy="45826"/>
            <a:chOff x="4580561" y="2589004"/>
            <a:chExt cx="1064464" cy="25200"/>
          </a:xfrm>
        </p:grpSpPr>
        <p:sp>
          <p:nvSpPr>
            <p:cNvPr id="34" name="Google Shape;34;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7"/>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7"/>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39" name="Shape 39"/>
        <p:cNvGrpSpPr/>
        <p:nvPr/>
      </p:nvGrpSpPr>
      <p:grpSpPr>
        <a:xfrm>
          <a:off x="0" y="0"/>
          <a:ext cx="0" cy="0"/>
          <a:chOff x="0" y="0"/>
          <a:chExt cx="0" cy="0"/>
        </a:xfrm>
      </p:grpSpPr>
      <p:grpSp>
        <p:nvGrpSpPr>
          <p:cNvPr id="40" name="Google Shape;40;p8"/>
          <p:cNvGrpSpPr/>
          <p:nvPr/>
        </p:nvGrpSpPr>
        <p:grpSpPr>
          <a:xfrm>
            <a:off x="830392" y="4169130"/>
            <a:ext cx="745763" cy="45826"/>
            <a:chOff x="4580561" y="2589004"/>
            <a:chExt cx="1064464" cy="25200"/>
          </a:xfrm>
        </p:grpSpPr>
        <p:sp>
          <p:nvSpPr>
            <p:cNvPr id="41" name="Google Shape;41;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 name="Google Shape;43;p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4" name="Google Shape;44;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 name="Google Shape;47;p9"/>
          <p:cNvGrpSpPr/>
          <p:nvPr/>
        </p:nvGrpSpPr>
        <p:grpSpPr>
          <a:xfrm>
            <a:off x="830392" y="1191256"/>
            <a:ext cx="745763" cy="45826"/>
            <a:chOff x="4580561" y="2589004"/>
            <a:chExt cx="1064464" cy="25200"/>
          </a:xfrm>
        </p:grpSpPr>
        <p:sp>
          <p:nvSpPr>
            <p:cNvPr id="48" name="Google Shape;48;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 name="Google Shape;50;p9"/>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1" name="Google Shape;51;p9"/>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52" name="Google Shape;52;p9"/>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3" name="Google Shape;5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4" name="Shape 54"/>
        <p:cNvGrpSpPr/>
        <p:nvPr/>
      </p:nvGrpSpPr>
      <p:grpSpPr>
        <a:xfrm>
          <a:off x="0" y="0"/>
          <a:ext cx="0" cy="0"/>
          <a:chOff x="0" y="0"/>
          <a:chExt cx="0" cy="0"/>
        </a:xfrm>
      </p:grpSpPr>
      <p:sp>
        <p:nvSpPr>
          <p:cNvPr id="55" name="Google Shape;55;p1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56" name="Google Shape;56;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Old Standard TT"/>
              <a:buNone/>
              <a:defRPr b="1" sz="2800">
                <a:latin typeface="Old Standard TT"/>
                <a:ea typeface="Old Standard TT"/>
                <a:cs typeface="Old Standard TT"/>
                <a:sym typeface="Old Standard TT"/>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Average"/>
              <a:buChar char="●"/>
              <a:defRPr sz="1300">
                <a:solidFill>
                  <a:schemeClr val="accent1"/>
                </a:solidFill>
                <a:latin typeface="Average"/>
                <a:ea typeface="Average"/>
                <a:cs typeface="Average"/>
                <a:sym typeface="Average"/>
              </a:defRPr>
            </a:lvl1pPr>
            <a:lvl2pPr indent="-298450" lvl="1" marL="914400">
              <a:lnSpc>
                <a:spcPct val="115000"/>
              </a:lnSpc>
              <a:spcBef>
                <a:spcPts val="1600"/>
              </a:spcBef>
              <a:spcAft>
                <a:spcPts val="0"/>
              </a:spcAft>
              <a:buClr>
                <a:schemeClr val="accent1"/>
              </a:buClr>
              <a:buSzPts val="1100"/>
              <a:buFont typeface="Average"/>
              <a:buChar char="○"/>
              <a:defRPr sz="1100">
                <a:solidFill>
                  <a:schemeClr val="accent1"/>
                </a:solidFill>
                <a:latin typeface="Average"/>
                <a:ea typeface="Average"/>
                <a:cs typeface="Average"/>
                <a:sym typeface="Average"/>
              </a:defRPr>
            </a:lvl2pPr>
            <a:lvl3pPr indent="-298450" lvl="2" marL="1371600">
              <a:lnSpc>
                <a:spcPct val="115000"/>
              </a:lnSpc>
              <a:spcBef>
                <a:spcPts val="1600"/>
              </a:spcBef>
              <a:spcAft>
                <a:spcPts val="0"/>
              </a:spcAft>
              <a:buClr>
                <a:schemeClr val="accent1"/>
              </a:buClr>
              <a:buSzPts val="1100"/>
              <a:buFont typeface="Average"/>
              <a:buChar char="■"/>
              <a:defRPr sz="1100">
                <a:solidFill>
                  <a:schemeClr val="accent1"/>
                </a:solidFill>
                <a:latin typeface="Average"/>
                <a:ea typeface="Average"/>
                <a:cs typeface="Average"/>
                <a:sym typeface="Average"/>
              </a:defRPr>
            </a:lvl3pPr>
            <a:lvl4pPr indent="-298450" lvl="3" marL="1828800">
              <a:lnSpc>
                <a:spcPct val="115000"/>
              </a:lnSpc>
              <a:spcBef>
                <a:spcPts val="1600"/>
              </a:spcBef>
              <a:spcAft>
                <a:spcPts val="0"/>
              </a:spcAft>
              <a:buClr>
                <a:schemeClr val="accent1"/>
              </a:buClr>
              <a:buSzPts val="1100"/>
              <a:buFont typeface="Average"/>
              <a:buChar char="●"/>
              <a:defRPr sz="1100">
                <a:solidFill>
                  <a:schemeClr val="accent1"/>
                </a:solidFill>
                <a:latin typeface="Average"/>
                <a:ea typeface="Average"/>
                <a:cs typeface="Average"/>
                <a:sym typeface="Average"/>
              </a:defRPr>
            </a:lvl4pPr>
            <a:lvl5pPr indent="-298450" lvl="4" marL="2286000">
              <a:lnSpc>
                <a:spcPct val="115000"/>
              </a:lnSpc>
              <a:spcBef>
                <a:spcPts val="1600"/>
              </a:spcBef>
              <a:spcAft>
                <a:spcPts val="0"/>
              </a:spcAft>
              <a:buClr>
                <a:schemeClr val="accent1"/>
              </a:buClr>
              <a:buSzPts val="1100"/>
              <a:buFont typeface="Average"/>
              <a:buChar char="○"/>
              <a:defRPr sz="1100">
                <a:solidFill>
                  <a:schemeClr val="accent1"/>
                </a:solidFill>
                <a:latin typeface="Average"/>
                <a:ea typeface="Average"/>
                <a:cs typeface="Average"/>
                <a:sym typeface="Average"/>
              </a:defRPr>
            </a:lvl5pPr>
            <a:lvl6pPr indent="-298450" lvl="5" marL="2743200">
              <a:lnSpc>
                <a:spcPct val="115000"/>
              </a:lnSpc>
              <a:spcBef>
                <a:spcPts val="1600"/>
              </a:spcBef>
              <a:spcAft>
                <a:spcPts val="0"/>
              </a:spcAft>
              <a:buClr>
                <a:schemeClr val="accent1"/>
              </a:buClr>
              <a:buSzPts val="1100"/>
              <a:buFont typeface="Average"/>
              <a:buChar char="■"/>
              <a:defRPr sz="1100">
                <a:solidFill>
                  <a:schemeClr val="accent1"/>
                </a:solidFill>
                <a:latin typeface="Average"/>
                <a:ea typeface="Average"/>
                <a:cs typeface="Average"/>
                <a:sym typeface="Average"/>
              </a:defRPr>
            </a:lvl6pPr>
            <a:lvl7pPr indent="-298450" lvl="6" marL="3200400">
              <a:lnSpc>
                <a:spcPct val="115000"/>
              </a:lnSpc>
              <a:spcBef>
                <a:spcPts val="1600"/>
              </a:spcBef>
              <a:spcAft>
                <a:spcPts val="0"/>
              </a:spcAft>
              <a:buClr>
                <a:schemeClr val="accent1"/>
              </a:buClr>
              <a:buSzPts val="1100"/>
              <a:buFont typeface="Average"/>
              <a:buChar char="●"/>
              <a:defRPr sz="1100">
                <a:solidFill>
                  <a:schemeClr val="accent1"/>
                </a:solidFill>
                <a:latin typeface="Average"/>
                <a:ea typeface="Average"/>
                <a:cs typeface="Average"/>
                <a:sym typeface="Average"/>
              </a:defRPr>
            </a:lvl7pPr>
            <a:lvl8pPr indent="-298450" lvl="7" marL="3657600">
              <a:lnSpc>
                <a:spcPct val="115000"/>
              </a:lnSpc>
              <a:spcBef>
                <a:spcPts val="1600"/>
              </a:spcBef>
              <a:spcAft>
                <a:spcPts val="0"/>
              </a:spcAft>
              <a:buClr>
                <a:schemeClr val="accent1"/>
              </a:buClr>
              <a:buSzPts val="1100"/>
              <a:buFont typeface="Average"/>
              <a:buChar char="○"/>
              <a:defRPr sz="1100">
                <a:solidFill>
                  <a:schemeClr val="accent1"/>
                </a:solidFill>
                <a:latin typeface="Average"/>
                <a:ea typeface="Average"/>
                <a:cs typeface="Average"/>
                <a:sym typeface="Average"/>
              </a:defRPr>
            </a:lvl8pPr>
            <a:lvl9pPr indent="-298450" lvl="8" marL="4114800">
              <a:lnSpc>
                <a:spcPct val="115000"/>
              </a:lnSpc>
              <a:spcBef>
                <a:spcPts val="1600"/>
              </a:spcBef>
              <a:spcAft>
                <a:spcPts val="1600"/>
              </a:spcAft>
              <a:buClr>
                <a:schemeClr val="accent1"/>
              </a:buClr>
              <a:buSzPts val="1100"/>
              <a:buFont typeface="Average"/>
              <a:buChar char="■"/>
              <a:defRPr sz="1100">
                <a:solidFill>
                  <a:schemeClr val="accent1"/>
                </a:solidFill>
                <a:latin typeface="Average"/>
                <a:ea typeface="Average"/>
                <a:cs typeface="Average"/>
                <a:sym typeface="Average"/>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6.jpg"/><Relationship Id="rId4" Type="http://schemas.openxmlformats.org/officeDocument/2006/relationships/image" Target="../media/image7.png"/><Relationship Id="rId5"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jpg"/><Relationship Id="rId4" Type="http://schemas.openxmlformats.org/officeDocument/2006/relationships/image" Target="../media/image4.jpg"/><Relationship Id="rId5" Type="http://schemas.openxmlformats.org/officeDocument/2006/relationships/image" Target="../media/image11.jpg"/><Relationship Id="rId6"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6.jpg"/><Relationship Id="rId4" Type="http://schemas.openxmlformats.org/officeDocument/2006/relationships/image" Target="../media/image7.png"/><Relationship Id="rId5"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9.jpg"/><Relationship Id="rId4" Type="http://schemas.openxmlformats.org/officeDocument/2006/relationships/image" Target="../media/image12.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6.jpg"/><Relationship Id="rId4" Type="http://schemas.openxmlformats.org/officeDocument/2006/relationships/image" Target="../media/image7.png"/><Relationship Id="rId5" Type="http://schemas.openxmlformats.org/officeDocument/2006/relationships/image" Target="../media/image3.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5.jpg"/><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8.png"/><Relationship Id="rId4" Type="http://schemas.openxmlformats.org/officeDocument/2006/relationships/image" Target="../media/image1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image" Target="../media/image7.png"/><Relationship Id="rId5"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6.jpg"/><Relationship Id="rId4" Type="http://schemas.openxmlformats.org/officeDocument/2006/relationships/image" Target="../media/image7.png"/><Relationship Id="rId5"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6.jpg"/><Relationship Id="rId5"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3.jpg"/><Relationship Id="rId4" Type="http://schemas.openxmlformats.org/officeDocument/2006/relationships/image" Target="../media/image7.png"/><Relationship Id="rId5"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hared decluttering</a:t>
            </a:r>
            <a:endParaRPr/>
          </a:p>
          <a:p>
            <a:pPr indent="0" lvl="0" marL="0" rtl="0" algn="l">
              <a:spcBef>
                <a:spcPts val="0"/>
              </a:spcBef>
              <a:spcAft>
                <a:spcPts val="0"/>
              </a:spcAft>
              <a:buNone/>
            </a:pPr>
            <a:r>
              <a:rPr b="0" i="1" lang="en" sz="2000">
                <a:latin typeface="Average"/>
                <a:ea typeface="Average"/>
                <a:cs typeface="Average"/>
                <a:sym typeface="Average"/>
              </a:rPr>
              <a:t>c</a:t>
            </a:r>
            <a:r>
              <a:rPr b="0" i="1" lang="en" sz="2000">
                <a:latin typeface="Average"/>
                <a:ea typeface="Average"/>
                <a:cs typeface="Average"/>
                <a:sym typeface="Average"/>
              </a:rPr>
              <a:t>lutter management through shared experience</a:t>
            </a:r>
            <a:endParaRPr b="0" i="1" sz="2000">
              <a:latin typeface="Average"/>
              <a:ea typeface="Average"/>
              <a:cs typeface="Average"/>
              <a:sym typeface="Average"/>
            </a:endParaRPr>
          </a:p>
        </p:txBody>
      </p:sp>
      <p:sp>
        <p:nvSpPr>
          <p:cNvPr id="71" name="Google Shape;71;p1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verage"/>
                <a:ea typeface="Average"/>
                <a:cs typeface="Average"/>
                <a:sym typeface="Average"/>
              </a:rPr>
              <a:t>Chloe Barreau, Cynthia Liang, Amy Xu, Jenny Zhi</a:t>
            </a:r>
            <a:endParaRPr sz="1800">
              <a:latin typeface="Average"/>
              <a:ea typeface="Average"/>
              <a:cs typeface="Average"/>
              <a:sym typeface="Averag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pic>
        <p:nvPicPr>
          <p:cNvPr id="153" name="Google Shape;153;p22"/>
          <p:cNvPicPr preferRelativeResize="0"/>
          <p:nvPr/>
        </p:nvPicPr>
        <p:blipFill rotWithShape="1">
          <a:blip r:embed="rId3">
            <a:alphaModFix/>
          </a:blip>
          <a:srcRect b="12457" l="0" r="0" t="12450"/>
          <a:stretch/>
        </p:blipFill>
        <p:spPr>
          <a:xfrm>
            <a:off x="6160600" y="882588"/>
            <a:ext cx="1872900" cy="1872900"/>
          </a:xfrm>
          <a:prstGeom prst="ellipse">
            <a:avLst/>
          </a:prstGeom>
          <a:noFill/>
          <a:ln>
            <a:noFill/>
          </a:ln>
        </p:spPr>
      </p:pic>
      <p:pic>
        <p:nvPicPr>
          <p:cNvPr id="154" name="Google Shape;154;p22"/>
          <p:cNvPicPr preferRelativeResize="0"/>
          <p:nvPr/>
        </p:nvPicPr>
        <p:blipFill rotWithShape="1">
          <a:blip r:embed="rId4">
            <a:alphaModFix/>
          </a:blip>
          <a:srcRect b="20674" l="0" r="0" t="7835"/>
          <a:stretch/>
        </p:blipFill>
        <p:spPr>
          <a:xfrm>
            <a:off x="3635549" y="882588"/>
            <a:ext cx="1872900" cy="1872900"/>
          </a:xfrm>
          <a:prstGeom prst="ellipse">
            <a:avLst/>
          </a:prstGeom>
          <a:noFill/>
          <a:ln>
            <a:noFill/>
          </a:ln>
        </p:spPr>
      </p:pic>
      <p:pic>
        <p:nvPicPr>
          <p:cNvPr id="155" name="Google Shape;155;p22"/>
          <p:cNvPicPr preferRelativeResize="0"/>
          <p:nvPr/>
        </p:nvPicPr>
        <p:blipFill rotWithShape="1">
          <a:blip r:embed="rId5">
            <a:alphaModFix/>
          </a:blip>
          <a:srcRect b="15645" l="24740" r="17910" t="7584"/>
          <a:stretch/>
        </p:blipFill>
        <p:spPr>
          <a:xfrm>
            <a:off x="1110501" y="882588"/>
            <a:ext cx="1872900" cy="1872900"/>
          </a:xfrm>
          <a:prstGeom prst="ellipse">
            <a:avLst/>
          </a:prstGeom>
          <a:noFill/>
          <a:ln>
            <a:noFill/>
          </a:ln>
        </p:spPr>
      </p:pic>
      <p:sp>
        <p:nvSpPr>
          <p:cNvPr id="156" name="Google Shape;156;p22"/>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needfinding, round two</a:t>
            </a:r>
            <a:endParaRPr b="0" sz="1800">
              <a:solidFill>
                <a:srgbClr val="B7B7B7"/>
              </a:solidFill>
            </a:endParaRPr>
          </a:p>
        </p:txBody>
      </p:sp>
      <p:sp>
        <p:nvSpPr>
          <p:cNvPr id="157" name="Google Shape;157;p22"/>
          <p:cNvSpPr txBox="1"/>
          <p:nvPr/>
        </p:nvSpPr>
        <p:spPr>
          <a:xfrm>
            <a:off x="12575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Chelsea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158" name="Google Shape;158;p22"/>
          <p:cNvSpPr txBox="1"/>
          <p:nvPr/>
        </p:nvSpPr>
        <p:spPr>
          <a:xfrm>
            <a:off x="378255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Bianca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159" name="Google Shape;159;p22"/>
          <p:cNvSpPr txBox="1"/>
          <p:nvPr/>
        </p:nvSpPr>
        <p:spPr>
          <a:xfrm>
            <a:off x="63076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Cary</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pic>
        <p:nvPicPr>
          <p:cNvPr id="164" name="Google Shape;164;p23"/>
          <p:cNvPicPr preferRelativeResize="0"/>
          <p:nvPr/>
        </p:nvPicPr>
        <p:blipFill rotWithShape="1">
          <a:blip r:embed="rId3">
            <a:alphaModFix/>
          </a:blip>
          <a:srcRect b="15645" l="24740" r="17910" t="7584"/>
          <a:stretch/>
        </p:blipFill>
        <p:spPr>
          <a:xfrm>
            <a:off x="1110501" y="882588"/>
            <a:ext cx="1872900" cy="1872900"/>
          </a:xfrm>
          <a:prstGeom prst="ellipse">
            <a:avLst/>
          </a:prstGeom>
          <a:noFill/>
          <a:ln cap="flat" cmpd="sng" w="19050">
            <a:solidFill>
              <a:schemeClr val="accent4"/>
            </a:solidFill>
            <a:prstDash val="solid"/>
            <a:round/>
            <a:headEnd len="sm" w="sm" type="none"/>
            <a:tailEnd len="sm" w="sm" type="none"/>
          </a:ln>
        </p:spPr>
      </p:pic>
      <p:sp>
        <p:nvSpPr>
          <p:cNvPr id="165" name="Google Shape;165;p23"/>
          <p:cNvSpPr txBox="1"/>
          <p:nvPr/>
        </p:nvSpPr>
        <p:spPr>
          <a:xfrm>
            <a:off x="12575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Average"/>
                <a:ea typeface="Average"/>
                <a:cs typeface="Average"/>
                <a:sym typeface="Average"/>
              </a:rPr>
              <a:t>Chelsea</a:t>
            </a:r>
            <a:endParaRPr sz="1800">
              <a:solidFill>
                <a:srgbClr val="FFFFFF"/>
              </a:solidFill>
              <a:latin typeface="Average"/>
              <a:ea typeface="Average"/>
              <a:cs typeface="Average"/>
              <a:sym typeface="Average"/>
            </a:endParaRPr>
          </a:p>
          <a:p>
            <a:pPr indent="0" lvl="0" marL="0" rtl="0" algn="ctr">
              <a:spcBef>
                <a:spcPts val="0"/>
              </a:spcBef>
              <a:spcAft>
                <a:spcPts val="0"/>
              </a:spcAft>
              <a:buNone/>
            </a:pPr>
            <a:r>
              <a:t/>
            </a:r>
            <a:endParaRPr i="1" sz="1800">
              <a:solidFill>
                <a:schemeClr val="dk1"/>
              </a:solidFill>
              <a:latin typeface="Average"/>
              <a:ea typeface="Average"/>
              <a:cs typeface="Average"/>
              <a:sym typeface="Averag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4"/>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point of view</a:t>
            </a:r>
            <a:endParaRPr b="0" sz="1800">
              <a:solidFill>
                <a:srgbClr val="B7B7B7"/>
              </a:solidFill>
            </a:endParaRPr>
          </a:p>
        </p:txBody>
      </p:sp>
      <p:sp>
        <p:nvSpPr>
          <p:cNvPr id="171" name="Google Shape;171;p24"/>
          <p:cNvSpPr txBox="1"/>
          <p:nvPr/>
        </p:nvSpPr>
        <p:spPr>
          <a:xfrm>
            <a:off x="1199550" y="2031357"/>
            <a:ext cx="6744900" cy="148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we were </a:t>
            </a:r>
            <a:r>
              <a:rPr i="1" lang="en" sz="1800">
                <a:solidFill>
                  <a:schemeClr val="dk1"/>
                </a:solidFill>
                <a:latin typeface="Average"/>
                <a:ea typeface="Average"/>
                <a:cs typeface="Average"/>
                <a:sym typeface="Average"/>
              </a:rPr>
              <a:t>amazed to realize that she</a:t>
            </a:r>
            <a:br>
              <a:rPr i="1" lang="en" sz="1800">
                <a:solidFill>
                  <a:schemeClr val="dk1"/>
                </a:solidFill>
                <a:latin typeface="Average"/>
                <a:ea typeface="Average"/>
                <a:cs typeface="Average"/>
                <a:sym typeface="Average"/>
              </a:rPr>
            </a:br>
            <a:r>
              <a:rPr lang="en" sz="2200">
                <a:solidFill>
                  <a:schemeClr val="accent1"/>
                </a:solidFill>
                <a:latin typeface="Average"/>
                <a:ea typeface="Average"/>
                <a:cs typeface="Average"/>
                <a:sym typeface="Average"/>
              </a:rPr>
              <a:t>leaves big boxes of sentimental objects with parents</a:t>
            </a:r>
            <a:br>
              <a:rPr lang="en" sz="2200">
                <a:solidFill>
                  <a:schemeClr val="accent1"/>
                </a:solidFill>
                <a:latin typeface="Average"/>
                <a:ea typeface="Average"/>
                <a:cs typeface="Average"/>
                <a:sym typeface="Average"/>
              </a:rPr>
            </a:br>
            <a:endParaRPr sz="2200">
              <a:solidFill>
                <a:schemeClr val="accent1"/>
              </a:solidFill>
              <a:latin typeface="Average"/>
              <a:ea typeface="Average"/>
              <a:cs typeface="Average"/>
              <a:sym typeface="Average"/>
            </a:endParaRPr>
          </a:p>
          <a:p>
            <a:pPr indent="0" lvl="0" marL="0" rtl="0" algn="l">
              <a:lnSpc>
                <a:spcPct val="115000"/>
              </a:lnSpc>
              <a:spcBef>
                <a:spcPts val="0"/>
              </a:spcBef>
              <a:spcAft>
                <a:spcPts val="0"/>
              </a:spcAft>
              <a:buNone/>
            </a:pPr>
            <a:r>
              <a:t/>
            </a:r>
            <a:endParaRPr sz="2400">
              <a:latin typeface="Average"/>
              <a:ea typeface="Average"/>
              <a:cs typeface="Average"/>
              <a:sym typeface="Average"/>
            </a:endParaRPr>
          </a:p>
        </p:txBody>
      </p:sp>
      <p:sp>
        <p:nvSpPr>
          <p:cNvPr id="172" name="Google Shape;172;p24"/>
          <p:cNvSpPr txBox="1"/>
          <p:nvPr/>
        </p:nvSpPr>
        <p:spPr>
          <a:xfrm>
            <a:off x="1199550" y="3020793"/>
            <a:ext cx="6744900" cy="123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it would be game-changing to</a:t>
            </a:r>
            <a:br>
              <a:rPr i="1" lang="en" sz="1800">
                <a:solidFill>
                  <a:schemeClr val="dk1"/>
                </a:solidFill>
                <a:latin typeface="Average"/>
                <a:ea typeface="Average"/>
                <a:cs typeface="Average"/>
                <a:sym typeface="Average"/>
              </a:rPr>
            </a:br>
            <a:r>
              <a:rPr lang="en" sz="2200">
                <a:solidFill>
                  <a:schemeClr val="accent1"/>
                </a:solidFill>
                <a:latin typeface="Average"/>
                <a:ea typeface="Average"/>
                <a:cs typeface="Average"/>
                <a:sym typeface="Average"/>
              </a:rPr>
              <a:t>keep the meaningfulness of these objects without the hassle</a:t>
            </a:r>
            <a:endParaRPr sz="2200">
              <a:latin typeface="Average"/>
              <a:ea typeface="Average"/>
              <a:cs typeface="Average"/>
              <a:sym typeface="Average"/>
            </a:endParaRPr>
          </a:p>
        </p:txBody>
      </p:sp>
      <p:sp>
        <p:nvSpPr>
          <p:cNvPr id="173" name="Google Shape;173;p24"/>
          <p:cNvSpPr txBox="1"/>
          <p:nvPr/>
        </p:nvSpPr>
        <p:spPr>
          <a:xfrm>
            <a:off x="1199550" y="732807"/>
            <a:ext cx="6744900" cy="148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we met</a:t>
            </a:r>
            <a:br>
              <a:rPr i="1" lang="en" sz="1800">
                <a:solidFill>
                  <a:schemeClr val="dk1"/>
                </a:solidFill>
                <a:latin typeface="Average"/>
                <a:ea typeface="Average"/>
                <a:cs typeface="Average"/>
                <a:sym typeface="Average"/>
              </a:rPr>
            </a:br>
            <a:r>
              <a:rPr lang="en" sz="2200">
                <a:solidFill>
                  <a:schemeClr val="accent1"/>
                </a:solidFill>
                <a:latin typeface="Average"/>
                <a:ea typeface="Average"/>
                <a:cs typeface="Average"/>
                <a:sym typeface="Average"/>
              </a:rPr>
              <a:t>Chelsea, a journalist/book critic living in a very small room</a:t>
            </a:r>
            <a:endParaRPr sz="2200">
              <a:solidFill>
                <a:schemeClr val="accent1"/>
              </a:solidFill>
              <a:latin typeface="Average"/>
              <a:ea typeface="Average"/>
              <a:cs typeface="Average"/>
              <a:sym typeface="Average"/>
            </a:endParaRPr>
          </a:p>
          <a:p>
            <a:pPr indent="0" lvl="0" marL="0" rtl="0" algn="l">
              <a:lnSpc>
                <a:spcPct val="115000"/>
              </a:lnSpc>
              <a:spcBef>
                <a:spcPts val="0"/>
              </a:spcBef>
              <a:spcAft>
                <a:spcPts val="0"/>
              </a:spcAft>
              <a:buNone/>
            </a:pPr>
            <a:r>
              <a:t/>
            </a:r>
            <a:endParaRPr sz="1800">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177" name="Shape 177"/>
        <p:cNvGrpSpPr/>
        <p:nvPr/>
      </p:nvGrpSpPr>
      <p:grpSpPr>
        <a:xfrm>
          <a:off x="0" y="0"/>
          <a:ext cx="0" cy="0"/>
          <a:chOff x="0" y="0"/>
          <a:chExt cx="0" cy="0"/>
        </a:xfrm>
      </p:grpSpPr>
      <p:sp>
        <p:nvSpPr>
          <p:cNvPr id="178" name="Google Shape;178;p25"/>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999999"/>
                </a:solidFill>
              </a:rPr>
              <a:t>h</a:t>
            </a:r>
            <a:r>
              <a:rPr b="0" lang="en" sz="1800">
                <a:solidFill>
                  <a:srgbClr val="999999"/>
                </a:solidFill>
              </a:rPr>
              <a:t>ow might we</a:t>
            </a:r>
            <a:endParaRPr b="0" sz="1800">
              <a:solidFill>
                <a:srgbClr val="999999"/>
              </a:solidFill>
            </a:endParaRPr>
          </a:p>
        </p:txBody>
      </p:sp>
      <p:sp>
        <p:nvSpPr>
          <p:cNvPr id="179" name="Google Shape;179;p25"/>
          <p:cNvSpPr txBox="1"/>
          <p:nvPr/>
        </p:nvSpPr>
        <p:spPr>
          <a:xfrm>
            <a:off x="1199550" y="1499850"/>
            <a:ext cx="6744900" cy="18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400">
                <a:solidFill>
                  <a:schemeClr val="accent4"/>
                </a:solidFill>
                <a:latin typeface="Average"/>
                <a:ea typeface="Average"/>
                <a:cs typeface="Average"/>
                <a:sym typeface="Average"/>
              </a:rPr>
              <a:t>how might we</a:t>
            </a:r>
            <a:br>
              <a:rPr i="1" lang="en" sz="1800">
                <a:solidFill>
                  <a:schemeClr val="accent4"/>
                </a:solidFill>
                <a:latin typeface="Average"/>
                <a:ea typeface="Average"/>
                <a:cs typeface="Average"/>
                <a:sym typeface="Average"/>
              </a:rPr>
            </a:br>
            <a:r>
              <a:rPr lang="en" sz="3200">
                <a:solidFill>
                  <a:srgbClr val="FFFFFF"/>
                </a:solidFill>
                <a:latin typeface="Average"/>
                <a:ea typeface="Average"/>
                <a:cs typeface="Average"/>
                <a:sym typeface="Average"/>
              </a:rPr>
              <a:t>make seemingly useless sentimental objects a more relevant part of life?</a:t>
            </a:r>
            <a:br>
              <a:rPr lang="en" sz="3200">
                <a:solidFill>
                  <a:srgbClr val="FFFFFF"/>
                </a:solidFill>
                <a:latin typeface="Average"/>
                <a:ea typeface="Average"/>
                <a:cs typeface="Average"/>
                <a:sym typeface="Average"/>
              </a:rPr>
            </a:br>
            <a:endParaRPr sz="3200">
              <a:solidFill>
                <a:srgbClr val="FFFFFF"/>
              </a:solidFill>
              <a:latin typeface="Average"/>
              <a:ea typeface="Average"/>
              <a:cs typeface="Average"/>
              <a:sym typeface="Average"/>
            </a:endParaRPr>
          </a:p>
          <a:p>
            <a:pPr indent="0" lvl="0" marL="0" rtl="0" algn="l">
              <a:lnSpc>
                <a:spcPct val="115000"/>
              </a:lnSpc>
              <a:spcBef>
                <a:spcPts val="0"/>
              </a:spcBef>
              <a:spcAft>
                <a:spcPts val="0"/>
              </a:spcAft>
              <a:buNone/>
            </a:pPr>
            <a:r>
              <a:t/>
            </a:r>
            <a:endParaRPr sz="1800">
              <a:latin typeface="Average"/>
              <a:ea typeface="Average"/>
              <a:cs typeface="Average"/>
              <a:sym typeface="Averag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26"/>
          <p:cNvSpPr txBox="1"/>
          <p:nvPr>
            <p:ph type="title"/>
          </p:nvPr>
        </p:nvSpPr>
        <p:spPr>
          <a:xfrm>
            <a:off x="804000" y="3400775"/>
            <a:ext cx="7688400" cy="111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400">
                <a:solidFill>
                  <a:schemeClr val="lt2"/>
                </a:solidFill>
              </a:rPr>
              <a:t>s</a:t>
            </a:r>
            <a:r>
              <a:rPr b="0" lang="en" sz="2400">
                <a:solidFill>
                  <a:schemeClr val="lt2"/>
                </a:solidFill>
              </a:rPr>
              <a:t>isterhood of the traveling pants</a:t>
            </a:r>
            <a:endParaRPr b="0" sz="2400">
              <a:solidFill>
                <a:schemeClr val="lt2"/>
              </a:solidFill>
            </a:endParaRPr>
          </a:p>
          <a:p>
            <a:pPr indent="0" lvl="0" marL="0" rtl="0" algn="l">
              <a:spcBef>
                <a:spcPts val="0"/>
              </a:spcBef>
              <a:spcAft>
                <a:spcPts val="0"/>
              </a:spcAft>
              <a:buNone/>
            </a:pPr>
            <a:r>
              <a:rPr lang="en"/>
              <a:t>passing objects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experience prototype</a:t>
            </a:r>
            <a:endParaRPr b="0" sz="1800">
              <a:solidFill>
                <a:srgbClr val="B7B7B7"/>
              </a:solidFill>
            </a:endParaRPr>
          </a:p>
        </p:txBody>
      </p:sp>
      <p:sp>
        <p:nvSpPr>
          <p:cNvPr id="190" name="Google Shape;190;p27"/>
          <p:cNvSpPr txBox="1"/>
          <p:nvPr/>
        </p:nvSpPr>
        <p:spPr>
          <a:xfrm>
            <a:off x="1199550" y="669050"/>
            <a:ext cx="6744900" cy="216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assumptions</a:t>
            </a:r>
            <a:endParaRPr i="1" sz="1800">
              <a:solidFill>
                <a:schemeClr val="dk1"/>
              </a:solidFill>
              <a:latin typeface="Average"/>
              <a:ea typeface="Average"/>
              <a:cs typeface="Average"/>
              <a:sym typeface="Average"/>
            </a:endParaRPr>
          </a:p>
          <a:p>
            <a:pPr indent="0" lvl="0" marL="0" rtl="0" algn="l">
              <a:lnSpc>
                <a:spcPct val="115000"/>
              </a:lnSpc>
              <a:spcBef>
                <a:spcPts val="0"/>
              </a:spcBef>
              <a:spcAft>
                <a:spcPts val="0"/>
              </a:spcAft>
              <a:buNone/>
            </a:pPr>
            <a:r>
              <a:rPr lang="en" sz="2200">
                <a:solidFill>
                  <a:schemeClr val="accent1"/>
                </a:solidFill>
                <a:latin typeface="Average"/>
                <a:ea typeface="Average"/>
                <a:cs typeface="Average"/>
                <a:sym typeface="Average"/>
              </a:rPr>
              <a:t>people are willing to give up sentimental possessions if they know receiver genuinely wants the gift</a:t>
            </a:r>
            <a:endParaRPr sz="2200">
              <a:solidFill>
                <a:schemeClr val="accent1"/>
              </a:solidFill>
              <a:latin typeface="Average"/>
              <a:ea typeface="Average"/>
              <a:cs typeface="Average"/>
              <a:sym typeface="Average"/>
            </a:endParaRPr>
          </a:p>
          <a:p>
            <a:pPr indent="0" lvl="0" marL="0" rtl="0" algn="l">
              <a:lnSpc>
                <a:spcPct val="115000"/>
              </a:lnSpc>
              <a:spcBef>
                <a:spcPts val="1000"/>
              </a:spcBef>
              <a:spcAft>
                <a:spcPts val="0"/>
              </a:spcAft>
              <a:buNone/>
            </a:pPr>
            <a:r>
              <a:rPr lang="en" sz="2200">
                <a:solidFill>
                  <a:schemeClr val="accent1"/>
                </a:solidFill>
                <a:latin typeface="Average"/>
                <a:ea typeface="Average"/>
                <a:cs typeface="Average"/>
                <a:sym typeface="Average"/>
              </a:rPr>
              <a:t>shared experiences act as an incentive to do so</a:t>
            </a:r>
            <a:br>
              <a:rPr lang="en" sz="2200">
                <a:solidFill>
                  <a:schemeClr val="accent1"/>
                </a:solidFill>
                <a:latin typeface="Average"/>
                <a:ea typeface="Average"/>
                <a:cs typeface="Average"/>
                <a:sym typeface="Average"/>
              </a:rPr>
            </a:br>
            <a:endParaRPr sz="2200">
              <a:solidFill>
                <a:schemeClr val="accent1"/>
              </a:solidFill>
              <a:latin typeface="Average"/>
              <a:ea typeface="Average"/>
              <a:cs typeface="Average"/>
              <a:sym typeface="Average"/>
            </a:endParaRPr>
          </a:p>
          <a:p>
            <a:pPr indent="0" lvl="0" marL="0" rtl="0" algn="l">
              <a:lnSpc>
                <a:spcPct val="115000"/>
              </a:lnSpc>
              <a:spcBef>
                <a:spcPts val="1000"/>
              </a:spcBef>
              <a:spcAft>
                <a:spcPts val="1000"/>
              </a:spcAft>
              <a:buNone/>
            </a:pPr>
            <a:r>
              <a:t/>
            </a:r>
            <a:endParaRPr sz="1800">
              <a:latin typeface="Average"/>
              <a:ea typeface="Average"/>
              <a:cs typeface="Average"/>
              <a:sym typeface="Averag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194" name="Shape 194"/>
        <p:cNvGrpSpPr/>
        <p:nvPr/>
      </p:nvGrpSpPr>
      <p:grpSpPr>
        <a:xfrm>
          <a:off x="0" y="0"/>
          <a:ext cx="0" cy="0"/>
          <a:chOff x="0" y="0"/>
          <a:chExt cx="0" cy="0"/>
        </a:xfrm>
      </p:grpSpPr>
      <p:pic>
        <p:nvPicPr>
          <p:cNvPr id="195" name="Google Shape;195;p28"/>
          <p:cNvPicPr preferRelativeResize="0"/>
          <p:nvPr/>
        </p:nvPicPr>
        <p:blipFill>
          <a:blip r:embed="rId3">
            <a:alphaModFix/>
          </a:blip>
          <a:stretch>
            <a:fillRect/>
          </a:stretch>
        </p:blipFill>
        <p:spPr>
          <a:xfrm>
            <a:off x="323850" y="272986"/>
            <a:ext cx="2952750" cy="2219325"/>
          </a:xfrm>
          <a:prstGeom prst="rect">
            <a:avLst/>
          </a:prstGeom>
          <a:noFill/>
          <a:ln>
            <a:noFill/>
          </a:ln>
        </p:spPr>
      </p:pic>
      <p:pic>
        <p:nvPicPr>
          <p:cNvPr id="196" name="Google Shape;196;p28"/>
          <p:cNvPicPr preferRelativeResize="0"/>
          <p:nvPr/>
        </p:nvPicPr>
        <p:blipFill>
          <a:blip r:embed="rId4">
            <a:alphaModFix/>
          </a:blip>
          <a:stretch>
            <a:fillRect/>
          </a:stretch>
        </p:blipFill>
        <p:spPr>
          <a:xfrm>
            <a:off x="3429000" y="272986"/>
            <a:ext cx="2952750" cy="2216630"/>
          </a:xfrm>
          <a:prstGeom prst="rect">
            <a:avLst/>
          </a:prstGeom>
          <a:noFill/>
          <a:ln>
            <a:noFill/>
          </a:ln>
        </p:spPr>
      </p:pic>
      <p:pic>
        <p:nvPicPr>
          <p:cNvPr id="197" name="Google Shape;197;p28"/>
          <p:cNvPicPr preferRelativeResize="0"/>
          <p:nvPr/>
        </p:nvPicPr>
        <p:blipFill>
          <a:blip r:embed="rId5">
            <a:alphaModFix/>
          </a:blip>
          <a:stretch>
            <a:fillRect/>
          </a:stretch>
        </p:blipFill>
        <p:spPr>
          <a:xfrm>
            <a:off x="323850" y="2653536"/>
            <a:ext cx="2952750" cy="2209746"/>
          </a:xfrm>
          <a:prstGeom prst="rect">
            <a:avLst/>
          </a:prstGeom>
          <a:noFill/>
          <a:ln>
            <a:noFill/>
          </a:ln>
        </p:spPr>
      </p:pic>
      <p:pic>
        <p:nvPicPr>
          <p:cNvPr id="198" name="Google Shape;198;p28"/>
          <p:cNvPicPr preferRelativeResize="0"/>
          <p:nvPr/>
        </p:nvPicPr>
        <p:blipFill>
          <a:blip r:embed="rId6">
            <a:alphaModFix/>
          </a:blip>
          <a:stretch>
            <a:fillRect/>
          </a:stretch>
        </p:blipFill>
        <p:spPr>
          <a:xfrm>
            <a:off x="3429000" y="2653536"/>
            <a:ext cx="2952750" cy="2216978"/>
          </a:xfrm>
          <a:prstGeom prst="rect">
            <a:avLst/>
          </a:prstGeom>
          <a:noFill/>
          <a:ln>
            <a:noFill/>
          </a:ln>
        </p:spPr>
      </p:pic>
      <p:sp>
        <p:nvSpPr>
          <p:cNvPr id="199" name="Google Shape;199;p28"/>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999999"/>
                </a:solidFill>
              </a:rPr>
              <a:t>experience prototype</a:t>
            </a:r>
            <a:endParaRPr b="0" sz="1800">
              <a:solidFill>
                <a:srgbClr val="999999"/>
              </a:solidFill>
            </a:endParaRPr>
          </a:p>
        </p:txBody>
      </p:sp>
      <p:sp>
        <p:nvSpPr>
          <p:cNvPr id="200" name="Google Shape;200;p28"/>
          <p:cNvSpPr/>
          <p:nvPr/>
        </p:nvSpPr>
        <p:spPr>
          <a:xfrm>
            <a:off x="6534150" y="272975"/>
            <a:ext cx="294600" cy="294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01" name="Google Shape;201;p28"/>
          <p:cNvSpPr/>
          <p:nvPr/>
        </p:nvSpPr>
        <p:spPr>
          <a:xfrm>
            <a:off x="6562460" y="301286"/>
            <a:ext cx="237900" cy="237900"/>
          </a:xfrm>
          <a:prstGeom prst="mathPlus">
            <a:avLst>
              <a:gd fmla="val 953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p:nvPr/>
        </p:nvSpPr>
        <p:spPr>
          <a:xfrm>
            <a:off x="6534150" y="2111814"/>
            <a:ext cx="294600" cy="294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a:off x="6562460" y="2220600"/>
            <a:ext cx="237900" cy="77100"/>
          </a:xfrm>
          <a:prstGeom prst="mathMinus">
            <a:avLst>
              <a:gd fmla="val 38229"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txBox="1"/>
          <p:nvPr/>
        </p:nvSpPr>
        <p:spPr>
          <a:xfrm>
            <a:off x="6415625" y="567575"/>
            <a:ext cx="2652900" cy="11445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i</a:t>
            </a:r>
            <a:r>
              <a:rPr lang="en" sz="1200">
                <a:solidFill>
                  <a:srgbClr val="D9D9D9"/>
                </a:solidFill>
                <a:latin typeface="Average"/>
                <a:ea typeface="Average"/>
                <a:cs typeface="Average"/>
                <a:sym typeface="Average"/>
              </a:rPr>
              <a:t>mmediate acknowledgement of possession of sentimental yet useless objects</a:t>
            </a:r>
            <a:endParaRPr sz="1200">
              <a:solidFill>
                <a:srgbClr val="D9D9D9"/>
              </a:solidFill>
              <a:latin typeface="Average"/>
              <a:ea typeface="Average"/>
              <a:cs typeface="Average"/>
              <a:sym typeface="Average"/>
            </a:endParaRPr>
          </a:p>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felt good giving bracelet to someone who would value  </a:t>
            </a:r>
            <a:endParaRPr sz="1200">
              <a:solidFill>
                <a:srgbClr val="D9D9D9"/>
              </a:solidFill>
              <a:latin typeface="Average"/>
              <a:ea typeface="Average"/>
              <a:cs typeface="Average"/>
              <a:sym typeface="Average"/>
            </a:endParaRPr>
          </a:p>
        </p:txBody>
      </p:sp>
      <p:sp>
        <p:nvSpPr>
          <p:cNvPr id="205" name="Google Shape;205;p28"/>
          <p:cNvSpPr txBox="1"/>
          <p:nvPr/>
        </p:nvSpPr>
        <p:spPr>
          <a:xfrm>
            <a:off x="6415625" y="2386225"/>
            <a:ext cx="2652900" cy="11445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a</a:t>
            </a:r>
            <a:r>
              <a:rPr lang="en" sz="1200">
                <a:solidFill>
                  <a:srgbClr val="D9D9D9"/>
                </a:solidFill>
                <a:latin typeface="Average"/>
                <a:ea typeface="Average"/>
                <a:cs typeface="Average"/>
                <a:sym typeface="Average"/>
              </a:rPr>
              <a:t>wkward exchange</a:t>
            </a:r>
            <a:r>
              <a:rPr lang="en" sz="1200">
                <a:solidFill>
                  <a:srgbClr val="D9D9D9"/>
                </a:solidFill>
                <a:latin typeface="Average"/>
                <a:ea typeface="Average"/>
                <a:cs typeface="Average"/>
                <a:sym typeface="Average"/>
              </a:rPr>
              <a:t>  </a:t>
            </a:r>
            <a:endParaRPr sz="1200">
              <a:solidFill>
                <a:srgbClr val="D9D9D9"/>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29"/>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experience prototype</a:t>
            </a:r>
            <a:endParaRPr b="0" sz="1800">
              <a:solidFill>
                <a:srgbClr val="B7B7B7"/>
              </a:solidFill>
            </a:endParaRPr>
          </a:p>
        </p:txBody>
      </p:sp>
      <p:sp>
        <p:nvSpPr>
          <p:cNvPr id="211" name="Google Shape;211;p29"/>
          <p:cNvSpPr txBox="1"/>
          <p:nvPr/>
        </p:nvSpPr>
        <p:spPr>
          <a:xfrm>
            <a:off x="1199550" y="669050"/>
            <a:ext cx="6744900" cy="216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assumptions</a:t>
            </a:r>
            <a:endParaRPr i="1" sz="1800">
              <a:solidFill>
                <a:schemeClr val="dk1"/>
              </a:solidFill>
              <a:latin typeface="Average"/>
              <a:ea typeface="Average"/>
              <a:cs typeface="Average"/>
              <a:sym typeface="Average"/>
            </a:endParaRPr>
          </a:p>
          <a:p>
            <a:pPr indent="0" lvl="0" marL="0" rtl="0" algn="l">
              <a:lnSpc>
                <a:spcPct val="115000"/>
              </a:lnSpc>
              <a:spcBef>
                <a:spcPts val="0"/>
              </a:spcBef>
              <a:spcAft>
                <a:spcPts val="0"/>
              </a:spcAft>
              <a:buNone/>
            </a:pPr>
            <a:r>
              <a:rPr lang="en" sz="2200">
                <a:solidFill>
                  <a:schemeClr val="accent1"/>
                </a:solidFill>
                <a:latin typeface="Average"/>
                <a:ea typeface="Average"/>
                <a:cs typeface="Average"/>
                <a:sym typeface="Average"/>
              </a:rPr>
              <a:t>people are willing to give up sentimental possessions if they know receiver genuinely wants the gift</a:t>
            </a:r>
            <a:endParaRPr sz="2200">
              <a:solidFill>
                <a:schemeClr val="accent1"/>
              </a:solidFill>
              <a:latin typeface="Average"/>
              <a:ea typeface="Average"/>
              <a:cs typeface="Average"/>
              <a:sym typeface="Average"/>
            </a:endParaRPr>
          </a:p>
          <a:p>
            <a:pPr indent="0" lvl="0" marL="0" rtl="0" algn="l">
              <a:lnSpc>
                <a:spcPct val="115000"/>
              </a:lnSpc>
              <a:spcBef>
                <a:spcPts val="1000"/>
              </a:spcBef>
              <a:spcAft>
                <a:spcPts val="0"/>
              </a:spcAft>
              <a:buNone/>
            </a:pPr>
            <a:r>
              <a:rPr lang="en" sz="2200">
                <a:solidFill>
                  <a:schemeClr val="accent1"/>
                </a:solidFill>
                <a:latin typeface="Average"/>
                <a:ea typeface="Average"/>
                <a:cs typeface="Average"/>
                <a:sym typeface="Average"/>
              </a:rPr>
              <a:t>shared experiences act as an incentive to do so</a:t>
            </a:r>
            <a:br>
              <a:rPr lang="en" sz="2200">
                <a:solidFill>
                  <a:schemeClr val="accent1"/>
                </a:solidFill>
                <a:latin typeface="Average"/>
                <a:ea typeface="Average"/>
                <a:cs typeface="Average"/>
                <a:sym typeface="Average"/>
              </a:rPr>
            </a:br>
            <a:endParaRPr sz="2200">
              <a:solidFill>
                <a:schemeClr val="accent1"/>
              </a:solidFill>
              <a:latin typeface="Average"/>
              <a:ea typeface="Average"/>
              <a:cs typeface="Average"/>
              <a:sym typeface="Average"/>
            </a:endParaRPr>
          </a:p>
          <a:p>
            <a:pPr indent="0" lvl="0" marL="0" rtl="0" algn="l">
              <a:lnSpc>
                <a:spcPct val="115000"/>
              </a:lnSpc>
              <a:spcBef>
                <a:spcPts val="1000"/>
              </a:spcBef>
              <a:spcAft>
                <a:spcPts val="1000"/>
              </a:spcAft>
              <a:buNone/>
            </a:pPr>
            <a:r>
              <a:t/>
            </a:r>
            <a:endParaRPr sz="1800">
              <a:latin typeface="Average"/>
              <a:ea typeface="Average"/>
              <a:cs typeface="Average"/>
              <a:sym typeface="Average"/>
            </a:endParaRPr>
          </a:p>
        </p:txBody>
      </p:sp>
      <p:sp>
        <p:nvSpPr>
          <p:cNvPr id="212" name="Google Shape;212;p29"/>
          <p:cNvSpPr txBox="1"/>
          <p:nvPr/>
        </p:nvSpPr>
        <p:spPr>
          <a:xfrm>
            <a:off x="1199550" y="2675650"/>
            <a:ext cx="6744900" cy="164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validated </a:t>
            </a:r>
            <a:r>
              <a:rPr i="1" lang="en" sz="1800">
                <a:solidFill>
                  <a:schemeClr val="dk1"/>
                </a:solidFill>
                <a:latin typeface="Average"/>
                <a:ea typeface="Average"/>
                <a:cs typeface="Average"/>
                <a:sym typeface="Average"/>
              </a:rPr>
              <a:t>assumption</a:t>
            </a:r>
            <a:endParaRPr i="1" sz="1800">
              <a:solidFill>
                <a:schemeClr val="dk1"/>
              </a:solidFill>
              <a:latin typeface="Average"/>
              <a:ea typeface="Average"/>
              <a:cs typeface="Average"/>
              <a:sym typeface="Average"/>
            </a:endParaRPr>
          </a:p>
          <a:p>
            <a:pPr indent="0" lvl="0" marL="0" rtl="0" algn="l">
              <a:lnSpc>
                <a:spcPct val="115000"/>
              </a:lnSpc>
              <a:spcBef>
                <a:spcPts val="0"/>
              </a:spcBef>
              <a:spcAft>
                <a:spcPts val="1000"/>
              </a:spcAft>
              <a:buNone/>
            </a:pPr>
            <a:r>
              <a:rPr lang="en" sz="2200">
                <a:solidFill>
                  <a:schemeClr val="accent1"/>
                </a:solidFill>
                <a:latin typeface="Average"/>
                <a:ea typeface="Average"/>
                <a:cs typeface="Average"/>
                <a:sym typeface="Average"/>
              </a:rPr>
              <a:t>people are more willing to part with unused sentimental objects if they know they will be meaningfully treated</a:t>
            </a:r>
            <a:endParaRPr sz="1800">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pic>
        <p:nvPicPr>
          <p:cNvPr id="217" name="Google Shape;217;p30"/>
          <p:cNvPicPr preferRelativeResize="0"/>
          <p:nvPr/>
        </p:nvPicPr>
        <p:blipFill rotWithShape="1">
          <a:blip r:embed="rId3">
            <a:alphaModFix/>
          </a:blip>
          <a:srcRect b="15645" l="24740" r="17910" t="7584"/>
          <a:stretch/>
        </p:blipFill>
        <p:spPr>
          <a:xfrm>
            <a:off x="1110501" y="882588"/>
            <a:ext cx="1872900" cy="1872900"/>
          </a:xfrm>
          <a:prstGeom prst="ellipse">
            <a:avLst/>
          </a:prstGeom>
          <a:noFill/>
          <a:ln cap="flat" cmpd="sng" w="19050">
            <a:solidFill>
              <a:schemeClr val="accent4"/>
            </a:solidFill>
            <a:prstDash val="solid"/>
            <a:round/>
            <a:headEnd len="sm" w="sm" type="none"/>
            <a:tailEnd len="sm" w="sm" type="none"/>
          </a:ln>
        </p:spPr>
      </p:pic>
      <p:sp>
        <p:nvSpPr>
          <p:cNvPr id="218" name="Google Shape;218;p30"/>
          <p:cNvSpPr txBox="1"/>
          <p:nvPr/>
        </p:nvSpPr>
        <p:spPr>
          <a:xfrm>
            <a:off x="12575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Average"/>
                <a:ea typeface="Average"/>
                <a:cs typeface="Average"/>
                <a:sym typeface="Average"/>
              </a:rPr>
              <a:t>Chelsea</a:t>
            </a:r>
            <a:endParaRPr sz="1800">
              <a:solidFill>
                <a:srgbClr val="FFFFFF"/>
              </a:solidFill>
              <a:latin typeface="Average"/>
              <a:ea typeface="Average"/>
              <a:cs typeface="Average"/>
              <a:sym typeface="Average"/>
            </a:endParaRPr>
          </a:p>
          <a:p>
            <a:pPr indent="0" lvl="0" marL="0" rtl="0" algn="ctr">
              <a:spcBef>
                <a:spcPts val="0"/>
              </a:spcBef>
              <a:spcAft>
                <a:spcPts val="0"/>
              </a:spcAft>
              <a:buNone/>
            </a:pPr>
            <a:r>
              <a:t/>
            </a:r>
            <a:endParaRPr i="1" sz="1800">
              <a:solidFill>
                <a:schemeClr val="dk1"/>
              </a:solidFill>
              <a:latin typeface="Average"/>
              <a:ea typeface="Average"/>
              <a:cs typeface="Average"/>
              <a:sym typeface="Averag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pic>
        <p:nvPicPr>
          <p:cNvPr id="223" name="Google Shape;223;p31"/>
          <p:cNvPicPr preferRelativeResize="0"/>
          <p:nvPr/>
        </p:nvPicPr>
        <p:blipFill rotWithShape="1">
          <a:blip r:embed="rId3">
            <a:alphaModFix/>
          </a:blip>
          <a:srcRect b="12457" l="0" r="0" t="12450"/>
          <a:stretch/>
        </p:blipFill>
        <p:spPr>
          <a:xfrm>
            <a:off x="6160600" y="882588"/>
            <a:ext cx="1872900" cy="1872900"/>
          </a:xfrm>
          <a:prstGeom prst="ellipse">
            <a:avLst/>
          </a:prstGeom>
          <a:noFill/>
          <a:ln>
            <a:noFill/>
          </a:ln>
        </p:spPr>
      </p:pic>
      <p:pic>
        <p:nvPicPr>
          <p:cNvPr id="224" name="Google Shape;224;p31"/>
          <p:cNvPicPr preferRelativeResize="0"/>
          <p:nvPr/>
        </p:nvPicPr>
        <p:blipFill rotWithShape="1">
          <a:blip r:embed="rId4">
            <a:alphaModFix/>
          </a:blip>
          <a:srcRect b="20674" l="0" r="0" t="7835"/>
          <a:stretch/>
        </p:blipFill>
        <p:spPr>
          <a:xfrm>
            <a:off x="3635549" y="882588"/>
            <a:ext cx="1872900" cy="1872900"/>
          </a:xfrm>
          <a:prstGeom prst="ellipse">
            <a:avLst/>
          </a:prstGeom>
          <a:noFill/>
          <a:ln>
            <a:noFill/>
          </a:ln>
        </p:spPr>
      </p:pic>
      <p:pic>
        <p:nvPicPr>
          <p:cNvPr id="225" name="Google Shape;225;p31"/>
          <p:cNvPicPr preferRelativeResize="0"/>
          <p:nvPr/>
        </p:nvPicPr>
        <p:blipFill rotWithShape="1">
          <a:blip r:embed="rId5">
            <a:alphaModFix/>
          </a:blip>
          <a:srcRect b="15645" l="24740" r="17910" t="7584"/>
          <a:stretch/>
        </p:blipFill>
        <p:spPr>
          <a:xfrm>
            <a:off x="1110501" y="882588"/>
            <a:ext cx="1872900" cy="1872900"/>
          </a:xfrm>
          <a:prstGeom prst="ellipse">
            <a:avLst/>
          </a:prstGeom>
          <a:noFill/>
          <a:ln>
            <a:noFill/>
          </a:ln>
        </p:spPr>
      </p:pic>
      <p:sp>
        <p:nvSpPr>
          <p:cNvPr id="226" name="Google Shape;226;p31"/>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needfinding, round two</a:t>
            </a:r>
            <a:endParaRPr b="0" sz="1800">
              <a:solidFill>
                <a:srgbClr val="B7B7B7"/>
              </a:solidFill>
            </a:endParaRPr>
          </a:p>
        </p:txBody>
      </p:sp>
      <p:sp>
        <p:nvSpPr>
          <p:cNvPr id="227" name="Google Shape;227;p31"/>
          <p:cNvSpPr txBox="1"/>
          <p:nvPr/>
        </p:nvSpPr>
        <p:spPr>
          <a:xfrm>
            <a:off x="12575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Chelsea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228" name="Google Shape;228;p31"/>
          <p:cNvSpPr txBox="1"/>
          <p:nvPr/>
        </p:nvSpPr>
        <p:spPr>
          <a:xfrm>
            <a:off x="378255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Bianca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229" name="Google Shape;229;p31"/>
          <p:cNvSpPr txBox="1"/>
          <p:nvPr/>
        </p:nvSpPr>
        <p:spPr>
          <a:xfrm>
            <a:off x="63076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Cary</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4"/>
          <p:cNvSpPr txBox="1"/>
          <p:nvPr>
            <p:ph type="title"/>
          </p:nvPr>
        </p:nvSpPr>
        <p:spPr>
          <a:xfrm>
            <a:off x="804000" y="3752375"/>
            <a:ext cx="7688400" cy="7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point of view</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2"/>
          <p:cNvSpPr txBox="1"/>
          <p:nvPr/>
        </p:nvSpPr>
        <p:spPr>
          <a:xfrm>
            <a:off x="378255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Average"/>
                <a:ea typeface="Average"/>
                <a:cs typeface="Average"/>
                <a:sym typeface="Average"/>
              </a:rPr>
              <a:t>Bianca</a:t>
            </a:r>
            <a:endParaRPr sz="1800">
              <a:solidFill>
                <a:schemeClr val="l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dk1"/>
              </a:solidFill>
              <a:latin typeface="Average"/>
              <a:ea typeface="Average"/>
              <a:cs typeface="Average"/>
              <a:sym typeface="Average"/>
            </a:endParaRPr>
          </a:p>
        </p:txBody>
      </p:sp>
      <p:pic>
        <p:nvPicPr>
          <p:cNvPr id="235" name="Google Shape;235;p32"/>
          <p:cNvPicPr preferRelativeResize="0"/>
          <p:nvPr/>
        </p:nvPicPr>
        <p:blipFill rotWithShape="1">
          <a:blip r:embed="rId3">
            <a:alphaModFix/>
          </a:blip>
          <a:srcRect b="20674" l="0" r="0" t="7835"/>
          <a:stretch/>
        </p:blipFill>
        <p:spPr>
          <a:xfrm>
            <a:off x="3635549" y="882588"/>
            <a:ext cx="1872900" cy="1872900"/>
          </a:xfrm>
          <a:prstGeom prst="ellipse">
            <a:avLst/>
          </a:prstGeom>
          <a:noFill/>
          <a:ln cap="flat" cmpd="sng" w="19050">
            <a:solidFill>
              <a:schemeClr val="accent4"/>
            </a:solidFill>
            <a:prstDash val="solid"/>
            <a:round/>
            <a:headEnd len="sm" w="sm" type="none"/>
            <a:tailEnd len="sm" w="sm" type="none"/>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33"/>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point of view</a:t>
            </a:r>
            <a:endParaRPr b="0" sz="1800">
              <a:solidFill>
                <a:srgbClr val="B7B7B7"/>
              </a:solidFill>
            </a:endParaRPr>
          </a:p>
        </p:txBody>
      </p:sp>
      <p:sp>
        <p:nvSpPr>
          <p:cNvPr id="241" name="Google Shape;241;p33"/>
          <p:cNvSpPr txBox="1"/>
          <p:nvPr/>
        </p:nvSpPr>
        <p:spPr>
          <a:xfrm>
            <a:off x="1199550" y="1832709"/>
            <a:ext cx="6744900" cy="148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we were amazed to realize that she</a:t>
            </a:r>
            <a:br>
              <a:rPr i="1" lang="en" sz="1800">
                <a:solidFill>
                  <a:schemeClr val="dk1"/>
                </a:solidFill>
                <a:latin typeface="Average"/>
                <a:ea typeface="Average"/>
                <a:cs typeface="Average"/>
                <a:sym typeface="Average"/>
              </a:rPr>
            </a:br>
            <a:r>
              <a:rPr lang="en" sz="2200">
                <a:solidFill>
                  <a:schemeClr val="accent1"/>
                </a:solidFill>
                <a:latin typeface="Average"/>
                <a:ea typeface="Average"/>
                <a:cs typeface="Average"/>
                <a:sym typeface="Average"/>
              </a:rPr>
              <a:t>uses luggage as storage for clothes that are out of season, but forgets what's in it</a:t>
            </a:r>
            <a:br>
              <a:rPr lang="en" sz="2200">
                <a:solidFill>
                  <a:schemeClr val="accent1"/>
                </a:solidFill>
                <a:latin typeface="Average"/>
                <a:ea typeface="Average"/>
                <a:cs typeface="Average"/>
                <a:sym typeface="Average"/>
              </a:rPr>
            </a:br>
            <a:br>
              <a:rPr lang="en" sz="2200">
                <a:solidFill>
                  <a:schemeClr val="accent1"/>
                </a:solidFill>
                <a:latin typeface="Average"/>
                <a:ea typeface="Average"/>
                <a:cs typeface="Average"/>
                <a:sym typeface="Average"/>
              </a:rPr>
            </a:br>
            <a:endParaRPr sz="2200">
              <a:solidFill>
                <a:schemeClr val="accent1"/>
              </a:solidFill>
              <a:latin typeface="Average"/>
              <a:ea typeface="Average"/>
              <a:cs typeface="Average"/>
              <a:sym typeface="Average"/>
            </a:endParaRPr>
          </a:p>
          <a:p>
            <a:pPr indent="0" lvl="0" marL="0" rtl="0" algn="l">
              <a:lnSpc>
                <a:spcPct val="115000"/>
              </a:lnSpc>
              <a:spcBef>
                <a:spcPts val="0"/>
              </a:spcBef>
              <a:spcAft>
                <a:spcPts val="0"/>
              </a:spcAft>
              <a:buNone/>
            </a:pPr>
            <a:r>
              <a:t/>
            </a:r>
            <a:endParaRPr sz="2400">
              <a:latin typeface="Average"/>
              <a:ea typeface="Average"/>
              <a:cs typeface="Average"/>
              <a:sym typeface="Average"/>
            </a:endParaRPr>
          </a:p>
        </p:txBody>
      </p:sp>
      <p:sp>
        <p:nvSpPr>
          <p:cNvPr id="242" name="Google Shape;242;p33"/>
          <p:cNvSpPr txBox="1"/>
          <p:nvPr/>
        </p:nvSpPr>
        <p:spPr>
          <a:xfrm>
            <a:off x="1199550" y="3183391"/>
            <a:ext cx="6744900" cy="912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it would be game-changing to</a:t>
            </a:r>
            <a:br>
              <a:rPr i="1" lang="en" sz="1800">
                <a:solidFill>
                  <a:schemeClr val="dk1"/>
                </a:solidFill>
                <a:latin typeface="Average"/>
                <a:ea typeface="Average"/>
                <a:cs typeface="Average"/>
                <a:sym typeface="Average"/>
              </a:rPr>
            </a:br>
            <a:r>
              <a:rPr lang="en" sz="2200">
                <a:solidFill>
                  <a:schemeClr val="accent1"/>
                </a:solidFill>
                <a:latin typeface="Average"/>
                <a:ea typeface="Average"/>
                <a:cs typeface="Average"/>
                <a:sym typeface="Average"/>
              </a:rPr>
              <a:t>help her not not feel restrained by space</a:t>
            </a:r>
            <a:br>
              <a:rPr lang="en" sz="2200">
                <a:solidFill>
                  <a:schemeClr val="accent1"/>
                </a:solidFill>
                <a:latin typeface="Average"/>
                <a:ea typeface="Average"/>
                <a:cs typeface="Average"/>
                <a:sym typeface="Average"/>
              </a:rPr>
            </a:br>
            <a:endParaRPr sz="2200">
              <a:latin typeface="Average"/>
              <a:ea typeface="Average"/>
              <a:cs typeface="Average"/>
              <a:sym typeface="Average"/>
            </a:endParaRPr>
          </a:p>
        </p:txBody>
      </p:sp>
      <p:sp>
        <p:nvSpPr>
          <p:cNvPr id="243" name="Google Shape;243;p33"/>
          <p:cNvSpPr txBox="1"/>
          <p:nvPr/>
        </p:nvSpPr>
        <p:spPr>
          <a:xfrm>
            <a:off x="1199550" y="895409"/>
            <a:ext cx="6744900" cy="148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we met</a:t>
            </a:r>
            <a:br>
              <a:rPr i="1" lang="en" sz="1800">
                <a:solidFill>
                  <a:schemeClr val="dk1"/>
                </a:solidFill>
                <a:latin typeface="Average"/>
                <a:ea typeface="Average"/>
                <a:cs typeface="Average"/>
                <a:sym typeface="Average"/>
              </a:rPr>
            </a:br>
            <a:r>
              <a:rPr lang="en" sz="2200">
                <a:solidFill>
                  <a:schemeClr val="accent1"/>
                </a:solidFill>
                <a:latin typeface="Average"/>
                <a:ea typeface="Average"/>
                <a:cs typeface="Average"/>
                <a:sym typeface="Average"/>
              </a:rPr>
              <a:t>Bianca, a student who travels every three months</a:t>
            </a:r>
            <a:endParaRPr sz="2200">
              <a:solidFill>
                <a:schemeClr val="accent1"/>
              </a:solidFill>
              <a:latin typeface="Average"/>
              <a:ea typeface="Average"/>
              <a:cs typeface="Average"/>
              <a:sym typeface="Average"/>
            </a:endParaRPr>
          </a:p>
          <a:p>
            <a:pPr indent="0" lvl="0" marL="0" rtl="0" algn="l">
              <a:lnSpc>
                <a:spcPct val="115000"/>
              </a:lnSpc>
              <a:spcBef>
                <a:spcPts val="0"/>
              </a:spcBef>
              <a:spcAft>
                <a:spcPts val="0"/>
              </a:spcAft>
              <a:buNone/>
            </a:pPr>
            <a:r>
              <a:t/>
            </a:r>
            <a:endParaRPr sz="1800">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247" name="Shape 247"/>
        <p:cNvGrpSpPr/>
        <p:nvPr/>
      </p:nvGrpSpPr>
      <p:grpSpPr>
        <a:xfrm>
          <a:off x="0" y="0"/>
          <a:ext cx="0" cy="0"/>
          <a:chOff x="0" y="0"/>
          <a:chExt cx="0" cy="0"/>
        </a:xfrm>
      </p:grpSpPr>
      <p:sp>
        <p:nvSpPr>
          <p:cNvPr id="248" name="Google Shape;248;p34"/>
          <p:cNvSpPr txBox="1"/>
          <p:nvPr/>
        </p:nvSpPr>
        <p:spPr>
          <a:xfrm>
            <a:off x="1199550" y="1499850"/>
            <a:ext cx="6744900" cy="183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400">
                <a:solidFill>
                  <a:schemeClr val="accent4"/>
                </a:solidFill>
                <a:latin typeface="Average"/>
                <a:ea typeface="Average"/>
                <a:cs typeface="Average"/>
                <a:sym typeface="Average"/>
              </a:rPr>
              <a:t>how might we</a:t>
            </a:r>
            <a:br>
              <a:rPr i="1" lang="en" sz="1800">
                <a:solidFill>
                  <a:schemeClr val="accent4"/>
                </a:solidFill>
                <a:latin typeface="Average"/>
                <a:ea typeface="Average"/>
                <a:cs typeface="Average"/>
                <a:sym typeface="Average"/>
              </a:rPr>
            </a:br>
            <a:r>
              <a:rPr lang="en" sz="3200">
                <a:solidFill>
                  <a:schemeClr val="lt1"/>
                </a:solidFill>
                <a:latin typeface="Average"/>
                <a:ea typeface="Average"/>
                <a:cs typeface="Average"/>
                <a:sym typeface="Average"/>
              </a:rPr>
              <a:t>help keep track of and fully utilize luggage and/or storage?</a:t>
            </a:r>
            <a:br>
              <a:rPr lang="en" sz="3200">
                <a:solidFill>
                  <a:schemeClr val="lt1"/>
                </a:solidFill>
                <a:latin typeface="Average"/>
                <a:ea typeface="Average"/>
                <a:cs typeface="Average"/>
                <a:sym typeface="Average"/>
              </a:rPr>
            </a:br>
            <a:endParaRPr sz="3200">
              <a:solidFill>
                <a:schemeClr val="lt1"/>
              </a:solidFill>
              <a:latin typeface="Average"/>
              <a:ea typeface="Average"/>
              <a:cs typeface="Average"/>
              <a:sym typeface="Average"/>
            </a:endParaRPr>
          </a:p>
          <a:p>
            <a:pPr indent="0" lvl="0" marL="0" rtl="0" algn="l">
              <a:lnSpc>
                <a:spcPct val="115000"/>
              </a:lnSpc>
              <a:spcBef>
                <a:spcPts val="0"/>
              </a:spcBef>
              <a:spcAft>
                <a:spcPts val="0"/>
              </a:spcAft>
              <a:buNone/>
            </a:pPr>
            <a:r>
              <a:t/>
            </a:r>
            <a:endParaRPr sz="1800">
              <a:latin typeface="Average"/>
              <a:ea typeface="Average"/>
              <a:cs typeface="Average"/>
              <a:sym typeface="Average"/>
            </a:endParaRPr>
          </a:p>
        </p:txBody>
      </p:sp>
      <p:sp>
        <p:nvSpPr>
          <p:cNvPr id="249" name="Google Shape;249;p34"/>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999999"/>
                </a:solidFill>
              </a:rPr>
              <a:t>how might we</a:t>
            </a:r>
            <a:endParaRPr b="0" sz="1800">
              <a:solidFill>
                <a:srgbClr val="999999"/>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5"/>
          <p:cNvSpPr txBox="1"/>
          <p:nvPr>
            <p:ph type="title"/>
          </p:nvPr>
        </p:nvSpPr>
        <p:spPr>
          <a:xfrm>
            <a:off x="804000" y="3400775"/>
            <a:ext cx="7688400" cy="111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400">
                <a:solidFill>
                  <a:schemeClr val="lt2"/>
                </a:solidFill>
              </a:rPr>
              <a:t>h</a:t>
            </a:r>
            <a:r>
              <a:rPr b="0" lang="en" sz="2400">
                <a:solidFill>
                  <a:schemeClr val="lt2"/>
                </a:solidFill>
              </a:rPr>
              <a:t>ome outside of home</a:t>
            </a:r>
            <a:endParaRPr b="0" sz="2400">
              <a:solidFill>
                <a:schemeClr val="lt2"/>
              </a:solidFill>
            </a:endParaRPr>
          </a:p>
          <a:p>
            <a:pPr indent="0" lvl="0" marL="0" rtl="0" algn="l">
              <a:spcBef>
                <a:spcPts val="0"/>
              </a:spcBef>
              <a:spcAft>
                <a:spcPts val="0"/>
              </a:spcAft>
              <a:buNone/>
            </a:pPr>
            <a:r>
              <a:rPr lang="en"/>
              <a:t>packing assistant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36"/>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experience prototype</a:t>
            </a:r>
            <a:endParaRPr b="0" sz="1800">
              <a:solidFill>
                <a:srgbClr val="B7B7B7"/>
              </a:solidFill>
            </a:endParaRPr>
          </a:p>
        </p:txBody>
      </p:sp>
      <p:sp>
        <p:nvSpPr>
          <p:cNvPr id="260" name="Google Shape;260;p36"/>
          <p:cNvSpPr txBox="1"/>
          <p:nvPr/>
        </p:nvSpPr>
        <p:spPr>
          <a:xfrm>
            <a:off x="1199550" y="1181863"/>
            <a:ext cx="6744900" cy="216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assumption</a:t>
            </a:r>
            <a:endParaRPr i="1" sz="1800">
              <a:solidFill>
                <a:schemeClr val="dk1"/>
              </a:solidFill>
              <a:latin typeface="Average"/>
              <a:ea typeface="Average"/>
              <a:cs typeface="Average"/>
              <a:sym typeface="Average"/>
            </a:endParaRPr>
          </a:p>
          <a:p>
            <a:pPr indent="0" lvl="0" marL="0" rtl="0" algn="l">
              <a:lnSpc>
                <a:spcPct val="115000"/>
              </a:lnSpc>
              <a:spcBef>
                <a:spcPts val="0"/>
              </a:spcBef>
              <a:spcAft>
                <a:spcPts val="0"/>
              </a:spcAft>
              <a:buNone/>
            </a:pPr>
            <a:r>
              <a:rPr lang="en" sz="2200">
                <a:solidFill>
                  <a:schemeClr val="accent1"/>
                </a:solidFill>
                <a:latin typeface="Average"/>
                <a:ea typeface="Average"/>
                <a:cs typeface="Average"/>
                <a:sym typeface="Average"/>
              </a:rPr>
              <a:t>people find value in visualizing their items and planning beforehand when deciding what to pack</a:t>
            </a:r>
            <a:endParaRPr sz="2200">
              <a:solidFill>
                <a:schemeClr val="accent1"/>
              </a:solidFill>
              <a:latin typeface="Average"/>
              <a:ea typeface="Average"/>
              <a:cs typeface="Average"/>
              <a:sym typeface="Average"/>
            </a:endParaRPr>
          </a:p>
          <a:p>
            <a:pPr indent="0" lvl="0" marL="0" rtl="0" algn="l">
              <a:lnSpc>
                <a:spcPct val="115000"/>
              </a:lnSpc>
              <a:spcBef>
                <a:spcPts val="1000"/>
              </a:spcBef>
              <a:spcAft>
                <a:spcPts val="1000"/>
              </a:spcAft>
              <a:buNone/>
            </a:pPr>
            <a:r>
              <a:t/>
            </a:r>
            <a:endParaRPr sz="1800">
              <a:latin typeface="Average"/>
              <a:ea typeface="Average"/>
              <a:cs typeface="Average"/>
              <a:sym typeface="Average"/>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264" name="Shape 264"/>
        <p:cNvGrpSpPr/>
        <p:nvPr/>
      </p:nvGrpSpPr>
      <p:grpSpPr>
        <a:xfrm>
          <a:off x="0" y="0"/>
          <a:ext cx="0" cy="0"/>
          <a:chOff x="0" y="0"/>
          <a:chExt cx="0" cy="0"/>
        </a:xfrm>
      </p:grpSpPr>
      <p:sp>
        <p:nvSpPr>
          <p:cNvPr id="265" name="Google Shape;265;p37"/>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999999"/>
                </a:solidFill>
              </a:rPr>
              <a:t>experience prototype</a:t>
            </a:r>
            <a:endParaRPr b="0" sz="1800">
              <a:solidFill>
                <a:srgbClr val="999999"/>
              </a:solidFill>
            </a:endParaRPr>
          </a:p>
        </p:txBody>
      </p:sp>
      <p:pic>
        <p:nvPicPr>
          <p:cNvPr id="266" name="Google Shape;266;p37"/>
          <p:cNvPicPr preferRelativeResize="0"/>
          <p:nvPr/>
        </p:nvPicPr>
        <p:blipFill rotWithShape="1">
          <a:blip r:embed="rId3">
            <a:alphaModFix/>
          </a:blip>
          <a:srcRect b="0" l="9451" r="4311" t="0"/>
          <a:stretch/>
        </p:blipFill>
        <p:spPr>
          <a:xfrm>
            <a:off x="3484750" y="272975"/>
            <a:ext cx="2964025" cy="4597550"/>
          </a:xfrm>
          <a:prstGeom prst="rect">
            <a:avLst/>
          </a:prstGeom>
          <a:noFill/>
          <a:ln>
            <a:noFill/>
          </a:ln>
        </p:spPr>
      </p:pic>
      <p:pic>
        <p:nvPicPr>
          <p:cNvPr id="267" name="Google Shape;267;p37"/>
          <p:cNvPicPr preferRelativeResize="0"/>
          <p:nvPr/>
        </p:nvPicPr>
        <p:blipFill rotWithShape="1">
          <a:blip r:embed="rId4">
            <a:alphaModFix/>
          </a:blip>
          <a:srcRect b="0" l="5884" r="5884" t="0"/>
          <a:stretch/>
        </p:blipFill>
        <p:spPr>
          <a:xfrm rot="10800000">
            <a:off x="330900" y="272975"/>
            <a:ext cx="3048700" cy="4597550"/>
          </a:xfrm>
          <a:prstGeom prst="rect">
            <a:avLst/>
          </a:prstGeom>
          <a:noFill/>
          <a:ln>
            <a:noFill/>
          </a:ln>
        </p:spPr>
      </p:pic>
      <p:sp>
        <p:nvSpPr>
          <p:cNvPr id="268" name="Google Shape;268;p37"/>
          <p:cNvSpPr/>
          <p:nvPr/>
        </p:nvSpPr>
        <p:spPr>
          <a:xfrm>
            <a:off x="6610350" y="272975"/>
            <a:ext cx="294600" cy="294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269" name="Google Shape;269;p37"/>
          <p:cNvSpPr/>
          <p:nvPr/>
        </p:nvSpPr>
        <p:spPr>
          <a:xfrm>
            <a:off x="6638660" y="301286"/>
            <a:ext cx="237900" cy="237900"/>
          </a:xfrm>
          <a:prstGeom prst="mathPlus">
            <a:avLst>
              <a:gd fmla="val 953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7"/>
          <p:cNvSpPr/>
          <p:nvPr/>
        </p:nvSpPr>
        <p:spPr>
          <a:xfrm>
            <a:off x="6610350" y="1502214"/>
            <a:ext cx="294600" cy="294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7"/>
          <p:cNvSpPr/>
          <p:nvPr/>
        </p:nvSpPr>
        <p:spPr>
          <a:xfrm>
            <a:off x="6638660" y="1611000"/>
            <a:ext cx="237900" cy="77100"/>
          </a:xfrm>
          <a:prstGeom prst="mathMinus">
            <a:avLst>
              <a:gd fmla="val 38229"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7"/>
          <p:cNvSpPr txBox="1"/>
          <p:nvPr/>
        </p:nvSpPr>
        <p:spPr>
          <a:xfrm>
            <a:off x="6491825" y="567575"/>
            <a:ext cx="2652900" cy="11445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c</a:t>
            </a:r>
            <a:r>
              <a:rPr lang="en" sz="1200">
                <a:solidFill>
                  <a:srgbClr val="D9D9D9"/>
                </a:solidFill>
                <a:latin typeface="Average"/>
                <a:ea typeface="Average"/>
                <a:cs typeface="Average"/>
                <a:sym typeface="Average"/>
              </a:rPr>
              <a:t>onvenient </a:t>
            </a:r>
            <a:endParaRPr sz="1200">
              <a:solidFill>
                <a:srgbClr val="D9D9D9"/>
              </a:solidFill>
              <a:latin typeface="Average"/>
              <a:ea typeface="Average"/>
              <a:cs typeface="Average"/>
              <a:sym typeface="Average"/>
            </a:endParaRPr>
          </a:p>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relevant &amp; familiar information</a:t>
            </a:r>
            <a:r>
              <a:rPr lang="en" sz="1200">
                <a:solidFill>
                  <a:srgbClr val="D9D9D9"/>
                </a:solidFill>
                <a:latin typeface="Average"/>
                <a:ea typeface="Average"/>
                <a:cs typeface="Average"/>
                <a:sym typeface="Average"/>
              </a:rPr>
              <a:t> </a:t>
            </a:r>
            <a:endParaRPr sz="1200">
              <a:solidFill>
                <a:srgbClr val="D9D9D9"/>
              </a:solidFill>
              <a:latin typeface="Average"/>
              <a:ea typeface="Average"/>
              <a:cs typeface="Average"/>
              <a:sym typeface="Average"/>
            </a:endParaRPr>
          </a:p>
        </p:txBody>
      </p:sp>
      <p:sp>
        <p:nvSpPr>
          <p:cNvPr id="273" name="Google Shape;273;p37"/>
          <p:cNvSpPr txBox="1"/>
          <p:nvPr/>
        </p:nvSpPr>
        <p:spPr>
          <a:xfrm>
            <a:off x="6491825" y="1776625"/>
            <a:ext cx="2652900" cy="11445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n</a:t>
            </a:r>
            <a:r>
              <a:rPr lang="en" sz="1200">
                <a:solidFill>
                  <a:srgbClr val="D9D9D9"/>
                </a:solidFill>
                <a:latin typeface="Average"/>
                <a:ea typeface="Average"/>
                <a:cs typeface="Average"/>
                <a:sym typeface="Average"/>
              </a:rPr>
              <a:t>ot as practical for short trips</a:t>
            </a:r>
            <a:endParaRPr sz="1200">
              <a:solidFill>
                <a:srgbClr val="D9D9D9"/>
              </a:solidFill>
              <a:latin typeface="Average"/>
              <a:ea typeface="Average"/>
              <a:cs typeface="Average"/>
              <a:sym typeface="Average"/>
            </a:endParaRPr>
          </a:p>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l</a:t>
            </a:r>
            <a:r>
              <a:rPr lang="en" sz="1200">
                <a:solidFill>
                  <a:srgbClr val="D9D9D9"/>
                </a:solidFill>
                <a:latin typeface="Average"/>
                <a:ea typeface="Average"/>
                <a:cs typeface="Average"/>
                <a:sym typeface="Average"/>
              </a:rPr>
              <a:t>ack of 3D visualization</a:t>
            </a:r>
            <a:endParaRPr sz="1200">
              <a:solidFill>
                <a:srgbClr val="D9D9D9"/>
              </a:solidFill>
              <a:latin typeface="Average"/>
              <a:ea typeface="Average"/>
              <a:cs typeface="Average"/>
              <a:sym typeface="Average"/>
            </a:endParaRPr>
          </a:p>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l</a:t>
            </a:r>
            <a:r>
              <a:rPr lang="en" sz="1200">
                <a:solidFill>
                  <a:srgbClr val="D9D9D9"/>
                </a:solidFill>
                <a:latin typeface="Average"/>
                <a:ea typeface="Average"/>
                <a:cs typeface="Average"/>
                <a:sym typeface="Average"/>
              </a:rPr>
              <a:t>ack of split compartments</a:t>
            </a:r>
            <a:endParaRPr sz="1200">
              <a:solidFill>
                <a:srgbClr val="D9D9D9"/>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38"/>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experience prototype</a:t>
            </a:r>
            <a:endParaRPr b="0" sz="1800">
              <a:solidFill>
                <a:srgbClr val="B7B7B7"/>
              </a:solidFill>
            </a:endParaRPr>
          </a:p>
        </p:txBody>
      </p:sp>
      <p:sp>
        <p:nvSpPr>
          <p:cNvPr id="279" name="Google Shape;279;p38"/>
          <p:cNvSpPr txBox="1"/>
          <p:nvPr/>
        </p:nvSpPr>
        <p:spPr>
          <a:xfrm>
            <a:off x="1199550" y="1181863"/>
            <a:ext cx="6744900" cy="216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assumption</a:t>
            </a:r>
            <a:endParaRPr i="1" sz="1800">
              <a:solidFill>
                <a:schemeClr val="dk1"/>
              </a:solidFill>
              <a:latin typeface="Average"/>
              <a:ea typeface="Average"/>
              <a:cs typeface="Average"/>
              <a:sym typeface="Average"/>
            </a:endParaRPr>
          </a:p>
          <a:p>
            <a:pPr indent="0" lvl="0" marL="0" rtl="0" algn="l">
              <a:lnSpc>
                <a:spcPct val="115000"/>
              </a:lnSpc>
              <a:spcBef>
                <a:spcPts val="0"/>
              </a:spcBef>
              <a:spcAft>
                <a:spcPts val="0"/>
              </a:spcAft>
              <a:buNone/>
            </a:pPr>
            <a:r>
              <a:rPr lang="en" sz="2200">
                <a:solidFill>
                  <a:schemeClr val="accent1"/>
                </a:solidFill>
                <a:latin typeface="Average"/>
                <a:ea typeface="Average"/>
                <a:cs typeface="Average"/>
                <a:sym typeface="Average"/>
              </a:rPr>
              <a:t>people value visualizing their items and plan beforehand when deciding what to pack</a:t>
            </a:r>
            <a:endParaRPr sz="2200">
              <a:solidFill>
                <a:schemeClr val="accent1"/>
              </a:solidFill>
              <a:latin typeface="Average"/>
              <a:ea typeface="Average"/>
              <a:cs typeface="Average"/>
              <a:sym typeface="Average"/>
            </a:endParaRPr>
          </a:p>
          <a:p>
            <a:pPr indent="0" lvl="0" marL="0" rtl="0" algn="l">
              <a:lnSpc>
                <a:spcPct val="115000"/>
              </a:lnSpc>
              <a:spcBef>
                <a:spcPts val="1000"/>
              </a:spcBef>
              <a:spcAft>
                <a:spcPts val="1000"/>
              </a:spcAft>
              <a:buNone/>
            </a:pPr>
            <a:r>
              <a:t/>
            </a:r>
            <a:endParaRPr sz="1800">
              <a:latin typeface="Average"/>
              <a:ea typeface="Average"/>
              <a:cs typeface="Average"/>
              <a:sym typeface="Average"/>
            </a:endParaRPr>
          </a:p>
        </p:txBody>
      </p:sp>
      <p:sp>
        <p:nvSpPr>
          <p:cNvPr id="280" name="Google Shape;280;p38"/>
          <p:cNvSpPr txBox="1"/>
          <p:nvPr/>
        </p:nvSpPr>
        <p:spPr>
          <a:xfrm>
            <a:off x="1199550" y="2615538"/>
            <a:ext cx="6744900" cy="134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new</a:t>
            </a:r>
            <a:r>
              <a:rPr i="1" lang="en" sz="1800">
                <a:solidFill>
                  <a:schemeClr val="dk1"/>
                </a:solidFill>
                <a:latin typeface="Average"/>
                <a:ea typeface="Average"/>
                <a:cs typeface="Average"/>
                <a:sym typeface="Average"/>
              </a:rPr>
              <a:t> assumption</a:t>
            </a:r>
            <a:endParaRPr i="1" sz="1800">
              <a:solidFill>
                <a:schemeClr val="dk1"/>
              </a:solidFill>
              <a:latin typeface="Average"/>
              <a:ea typeface="Average"/>
              <a:cs typeface="Average"/>
              <a:sym typeface="Average"/>
            </a:endParaRPr>
          </a:p>
          <a:p>
            <a:pPr indent="0" lvl="0" marL="0" rtl="0" algn="l">
              <a:lnSpc>
                <a:spcPct val="115000"/>
              </a:lnSpc>
              <a:spcBef>
                <a:spcPts val="0"/>
              </a:spcBef>
              <a:spcAft>
                <a:spcPts val="1000"/>
              </a:spcAft>
              <a:buNone/>
            </a:pPr>
            <a:r>
              <a:rPr lang="en" sz="2200">
                <a:solidFill>
                  <a:schemeClr val="accent1"/>
                </a:solidFill>
                <a:latin typeface="Average"/>
                <a:ea typeface="Average"/>
                <a:cs typeface="Average"/>
                <a:sym typeface="Average"/>
              </a:rPr>
              <a:t>packing visualizations would be more useful for long-term travelers</a:t>
            </a:r>
            <a:endParaRPr sz="1800">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39"/>
          <p:cNvSpPr txBox="1"/>
          <p:nvPr/>
        </p:nvSpPr>
        <p:spPr>
          <a:xfrm>
            <a:off x="378255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Average"/>
                <a:ea typeface="Average"/>
                <a:cs typeface="Average"/>
                <a:sym typeface="Average"/>
              </a:rPr>
              <a:t>Bianca</a:t>
            </a:r>
            <a:endParaRPr sz="1800">
              <a:solidFill>
                <a:schemeClr val="l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dk1"/>
              </a:solidFill>
              <a:latin typeface="Average"/>
              <a:ea typeface="Average"/>
              <a:cs typeface="Average"/>
              <a:sym typeface="Average"/>
            </a:endParaRPr>
          </a:p>
        </p:txBody>
      </p:sp>
      <p:pic>
        <p:nvPicPr>
          <p:cNvPr id="286" name="Google Shape;286;p39"/>
          <p:cNvPicPr preferRelativeResize="0"/>
          <p:nvPr/>
        </p:nvPicPr>
        <p:blipFill rotWithShape="1">
          <a:blip r:embed="rId3">
            <a:alphaModFix/>
          </a:blip>
          <a:srcRect b="20674" l="0" r="0" t="7835"/>
          <a:stretch/>
        </p:blipFill>
        <p:spPr>
          <a:xfrm>
            <a:off x="3635549" y="882588"/>
            <a:ext cx="1872900" cy="1872900"/>
          </a:xfrm>
          <a:prstGeom prst="ellipse">
            <a:avLst/>
          </a:prstGeom>
          <a:noFill/>
          <a:ln cap="flat" cmpd="sng" w="19050">
            <a:solidFill>
              <a:schemeClr val="accent4"/>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pic>
        <p:nvPicPr>
          <p:cNvPr id="291" name="Google Shape;291;p40"/>
          <p:cNvPicPr preferRelativeResize="0"/>
          <p:nvPr/>
        </p:nvPicPr>
        <p:blipFill rotWithShape="1">
          <a:blip r:embed="rId3">
            <a:alphaModFix/>
          </a:blip>
          <a:srcRect b="12457" l="0" r="0" t="12450"/>
          <a:stretch/>
        </p:blipFill>
        <p:spPr>
          <a:xfrm>
            <a:off x="6160600" y="882588"/>
            <a:ext cx="1872900" cy="1872900"/>
          </a:xfrm>
          <a:prstGeom prst="ellipse">
            <a:avLst/>
          </a:prstGeom>
          <a:noFill/>
          <a:ln>
            <a:noFill/>
          </a:ln>
        </p:spPr>
      </p:pic>
      <p:pic>
        <p:nvPicPr>
          <p:cNvPr id="292" name="Google Shape;292;p40"/>
          <p:cNvPicPr preferRelativeResize="0"/>
          <p:nvPr/>
        </p:nvPicPr>
        <p:blipFill rotWithShape="1">
          <a:blip r:embed="rId4">
            <a:alphaModFix/>
          </a:blip>
          <a:srcRect b="20674" l="0" r="0" t="7835"/>
          <a:stretch/>
        </p:blipFill>
        <p:spPr>
          <a:xfrm>
            <a:off x="3635549" y="882588"/>
            <a:ext cx="1872900" cy="1872900"/>
          </a:xfrm>
          <a:prstGeom prst="ellipse">
            <a:avLst/>
          </a:prstGeom>
          <a:noFill/>
          <a:ln>
            <a:noFill/>
          </a:ln>
        </p:spPr>
      </p:pic>
      <p:pic>
        <p:nvPicPr>
          <p:cNvPr id="293" name="Google Shape;293;p40"/>
          <p:cNvPicPr preferRelativeResize="0"/>
          <p:nvPr/>
        </p:nvPicPr>
        <p:blipFill rotWithShape="1">
          <a:blip r:embed="rId5">
            <a:alphaModFix/>
          </a:blip>
          <a:srcRect b="15645" l="24740" r="17910" t="7584"/>
          <a:stretch/>
        </p:blipFill>
        <p:spPr>
          <a:xfrm>
            <a:off x="1110501" y="882588"/>
            <a:ext cx="1872900" cy="1872900"/>
          </a:xfrm>
          <a:prstGeom prst="ellipse">
            <a:avLst/>
          </a:prstGeom>
          <a:noFill/>
          <a:ln>
            <a:noFill/>
          </a:ln>
        </p:spPr>
      </p:pic>
      <p:sp>
        <p:nvSpPr>
          <p:cNvPr id="294" name="Google Shape;294;p40"/>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needfinding, round two</a:t>
            </a:r>
            <a:endParaRPr b="0" sz="1800">
              <a:solidFill>
                <a:srgbClr val="B7B7B7"/>
              </a:solidFill>
            </a:endParaRPr>
          </a:p>
        </p:txBody>
      </p:sp>
      <p:sp>
        <p:nvSpPr>
          <p:cNvPr id="295" name="Google Shape;295;p40"/>
          <p:cNvSpPr txBox="1"/>
          <p:nvPr/>
        </p:nvSpPr>
        <p:spPr>
          <a:xfrm>
            <a:off x="12575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Chelsea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296" name="Google Shape;296;p40"/>
          <p:cNvSpPr txBox="1"/>
          <p:nvPr/>
        </p:nvSpPr>
        <p:spPr>
          <a:xfrm>
            <a:off x="378255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Bianca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297" name="Google Shape;297;p40"/>
          <p:cNvSpPr txBox="1"/>
          <p:nvPr/>
        </p:nvSpPr>
        <p:spPr>
          <a:xfrm>
            <a:off x="63076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Cary</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41"/>
          <p:cNvSpPr txBox="1"/>
          <p:nvPr/>
        </p:nvSpPr>
        <p:spPr>
          <a:xfrm>
            <a:off x="63076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Average"/>
                <a:ea typeface="Average"/>
                <a:cs typeface="Average"/>
                <a:sym typeface="Average"/>
              </a:rPr>
              <a:t>Cary</a:t>
            </a:r>
            <a:endParaRPr sz="1800">
              <a:solidFill>
                <a:srgbClr val="FFFFFF"/>
              </a:solidFill>
              <a:latin typeface="Average"/>
              <a:ea typeface="Average"/>
              <a:cs typeface="Average"/>
              <a:sym typeface="Average"/>
            </a:endParaRPr>
          </a:p>
          <a:p>
            <a:pPr indent="0" lvl="0" marL="0" rtl="0" algn="ctr">
              <a:spcBef>
                <a:spcPts val="0"/>
              </a:spcBef>
              <a:spcAft>
                <a:spcPts val="0"/>
              </a:spcAft>
              <a:buNone/>
            </a:pPr>
            <a:r>
              <a:t/>
            </a:r>
            <a:endParaRPr i="1" sz="1800">
              <a:solidFill>
                <a:schemeClr val="dk1"/>
              </a:solidFill>
              <a:latin typeface="Average"/>
              <a:ea typeface="Average"/>
              <a:cs typeface="Average"/>
              <a:sym typeface="Average"/>
            </a:endParaRPr>
          </a:p>
        </p:txBody>
      </p:sp>
      <p:pic>
        <p:nvPicPr>
          <p:cNvPr id="303" name="Google Shape;303;p41"/>
          <p:cNvPicPr preferRelativeResize="0"/>
          <p:nvPr/>
        </p:nvPicPr>
        <p:blipFill rotWithShape="1">
          <a:blip r:embed="rId3">
            <a:alphaModFix/>
          </a:blip>
          <a:srcRect b="12457" l="0" r="0" t="12450"/>
          <a:stretch/>
        </p:blipFill>
        <p:spPr>
          <a:xfrm>
            <a:off x="6160600" y="882588"/>
            <a:ext cx="1872900" cy="1872900"/>
          </a:xfrm>
          <a:prstGeom prst="ellipse">
            <a:avLst/>
          </a:prstGeom>
          <a:noFill/>
          <a:ln cap="flat" cmpd="sng" w="19050">
            <a:solidFill>
              <a:schemeClr val="accent4"/>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pic>
        <p:nvPicPr>
          <p:cNvPr id="81" name="Google Shape;81;p15"/>
          <p:cNvPicPr preferRelativeResize="0"/>
          <p:nvPr/>
        </p:nvPicPr>
        <p:blipFill rotWithShape="1">
          <a:blip r:embed="rId3">
            <a:alphaModFix/>
          </a:blip>
          <a:srcRect b="2559" l="14853" r="17072" t="6663"/>
          <a:stretch/>
        </p:blipFill>
        <p:spPr>
          <a:xfrm>
            <a:off x="1531514" y="924555"/>
            <a:ext cx="2554800" cy="2554800"/>
          </a:xfrm>
          <a:prstGeom prst="ellipse">
            <a:avLst/>
          </a:prstGeom>
          <a:noFill/>
          <a:ln>
            <a:noFill/>
          </a:ln>
        </p:spPr>
      </p:pic>
      <p:pic>
        <p:nvPicPr>
          <p:cNvPr id="82" name="Google Shape;82;p15"/>
          <p:cNvPicPr preferRelativeResize="0"/>
          <p:nvPr/>
        </p:nvPicPr>
        <p:blipFill rotWithShape="1">
          <a:blip r:embed="rId4">
            <a:alphaModFix/>
          </a:blip>
          <a:srcRect b="0" l="0" r="0" t="0"/>
          <a:stretch/>
        </p:blipFill>
        <p:spPr>
          <a:xfrm>
            <a:off x="5057686" y="924554"/>
            <a:ext cx="2554800" cy="2554800"/>
          </a:xfrm>
          <a:prstGeom prst="ellipse">
            <a:avLst/>
          </a:prstGeom>
          <a:noFill/>
          <a:ln>
            <a:noFill/>
          </a:ln>
        </p:spPr>
      </p:pic>
      <p:sp>
        <p:nvSpPr>
          <p:cNvPr id="83" name="Google Shape;83;p15"/>
          <p:cNvSpPr txBox="1"/>
          <p:nvPr/>
        </p:nvSpPr>
        <p:spPr>
          <a:xfrm>
            <a:off x="2019525" y="3609046"/>
            <a:ext cx="1578900" cy="76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latin typeface="Average"/>
                <a:ea typeface="Average"/>
                <a:cs typeface="Average"/>
                <a:sym typeface="Average"/>
              </a:rPr>
              <a:t>Edith</a:t>
            </a:r>
            <a:endParaRPr sz="2400">
              <a:latin typeface="Average"/>
              <a:ea typeface="Average"/>
              <a:cs typeface="Average"/>
              <a:sym typeface="Average"/>
            </a:endParaRPr>
          </a:p>
          <a:p>
            <a:pPr indent="0" lvl="0" marL="0" rtl="0" algn="ctr">
              <a:spcBef>
                <a:spcPts val="0"/>
              </a:spcBef>
              <a:spcAft>
                <a:spcPts val="0"/>
              </a:spcAft>
              <a:buNone/>
            </a:pPr>
            <a:r>
              <a:rPr i="1" lang="en" sz="1800">
                <a:solidFill>
                  <a:schemeClr val="dk1"/>
                </a:solidFill>
                <a:latin typeface="Average"/>
                <a:ea typeface="Average"/>
                <a:cs typeface="Average"/>
                <a:sym typeface="Average"/>
              </a:rPr>
              <a:t>Okada RF</a:t>
            </a:r>
            <a:endParaRPr i="1" sz="1800">
              <a:solidFill>
                <a:schemeClr val="dk1"/>
              </a:solidFill>
              <a:latin typeface="Average"/>
              <a:ea typeface="Average"/>
              <a:cs typeface="Average"/>
              <a:sym typeface="Average"/>
            </a:endParaRPr>
          </a:p>
        </p:txBody>
      </p:sp>
      <p:sp>
        <p:nvSpPr>
          <p:cNvPr id="84" name="Google Shape;84;p15"/>
          <p:cNvSpPr txBox="1"/>
          <p:nvPr/>
        </p:nvSpPr>
        <p:spPr>
          <a:xfrm>
            <a:off x="5164625" y="3609046"/>
            <a:ext cx="2340900" cy="76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latin typeface="Average"/>
                <a:ea typeface="Average"/>
                <a:cs typeface="Average"/>
                <a:sym typeface="Average"/>
              </a:rPr>
              <a:t>Professor Snipp</a:t>
            </a:r>
            <a:endParaRPr sz="2400">
              <a:latin typeface="Average"/>
              <a:ea typeface="Average"/>
              <a:cs typeface="Average"/>
              <a:sym typeface="Average"/>
            </a:endParaRPr>
          </a:p>
          <a:p>
            <a:pPr indent="0" lvl="0" marL="0" marR="0" rtl="0" algn="ctr">
              <a:lnSpc>
                <a:spcPct val="100000"/>
              </a:lnSpc>
              <a:spcBef>
                <a:spcPts val="0"/>
              </a:spcBef>
              <a:spcAft>
                <a:spcPts val="0"/>
              </a:spcAft>
              <a:buNone/>
            </a:pPr>
            <a:r>
              <a:rPr i="1" lang="en" sz="1800">
                <a:solidFill>
                  <a:schemeClr val="dk1"/>
                </a:solidFill>
                <a:latin typeface="Average"/>
                <a:ea typeface="Average"/>
                <a:cs typeface="Average"/>
                <a:sym typeface="Average"/>
              </a:rPr>
              <a:t>Murray RF</a:t>
            </a:r>
            <a:endParaRPr i="1" sz="1800">
              <a:solidFill>
                <a:schemeClr val="dk1"/>
              </a:solidFill>
              <a:latin typeface="Average"/>
              <a:ea typeface="Average"/>
              <a:cs typeface="Average"/>
              <a:sym typeface="Average"/>
            </a:endParaRPr>
          </a:p>
        </p:txBody>
      </p:sp>
      <p:sp>
        <p:nvSpPr>
          <p:cNvPr id="85" name="Google Shape;85;p15"/>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i</a:t>
            </a:r>
            <a:r>
              <a:rPr b="0" lang="en" sz="1800">
                <a:solidFill>
                  <a:srgbClr val="B7B7B7"/>
                </a:solidFill>
              </a:rPr>
              <a:t>nitial point of view</a:t>
            </a:r>
            <a:endParaRPr b="0" sz="1800">
              <a:solidFill>
                <a:srgbClr val="B7B7B7"/>
              </a:solidFill>
            </a:endParaRPr>
          </a:p>
        </p:txBody>
      </p:sp>
      <p:sp>
        <p:nvSpPr>
          <p:cNvPr id="86" name="Google Shape;86;p15"/>
          <p:cNvSpPr txBox="1"/>
          <p:nvPr/>
        </p:nvSpPr>
        <p:spPr>
          <a:xfrm>
            <a:off x="155200" y="162450"/>
            <a:ext cx="3000000" cy="4092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i="1" lang="en" sz="3000">
                <a:solidFill>
                  <a:schemeClr val="dk1"/>
                </a:solidFill>
                <a:latin typeface="Average"/>
                <a:ea typeface="Average"/>
                <a:cs typeface="Average"/>
                <a:sym typeface="Average"/>
              </a:rPr>
              <a:t>w</a:t>
            </a:r>
            <a:r>
              <a:rPr i="1" lang="en" sz="3000">
                <a:solidFill>
                  <a:schemeClr val="dk1"/>
                </a:solidFill>
                <a:latin typeface="Average"/>
                <a:ea typeface="Average"/>
                <a:cs typeface="Average"/>
                <a:sym typeface="Average"/>
              </a:rPr>
              <a:t>e met</a:t>
            </a:r>
            <a:endParaRPr i="1" sz="3000">
              <a:solidFill>
                <a:schemeClr val="dk1"/>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42"/>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point of view</a:t>
            </a:r>
            <a:endParaRPr b="0" sz="1800">
              <a:solidFill>
                <a:srgbClr val="B7B7B7"/>
              </a:solidFill>
            </a:endParaRPr>
          </a:p>
        </p:txBody>
      </p:sp>
      <p:sp>
        <p:nvSpPr>
          <p:cNvPr id="309" name="Google Shape;309;p42"/>
          <p:cNvSpPr txBox="1"/>
          <p:nvPr/>
        </p:nvSpPr>
        <p:spPr>
          <a:xfrm>
            <a:off x="1199550" y="1697253"/>
            <a:ext cx="6744900" cy="148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we were amazed to realize that he</a:t>
            </a:r>
            <a:br>
              <a:rPr i="1" lang="en" sz="1800">
                <a:solidFill>
                  <a:schemeClr val="dk1"/>
                </a:solidFill>
                <a:latin typeface="Average"/>
                <a:ea typeface="Average"/>
                <a:cs typeface="Average"/>
                <a:sym typeface="Average"/>
              </a:rPr>
            </a:br>
            <a:r>
              <a:rPr lang="en" sz="2200">
                <a:solidFill>
                  <a:schemeClr val="accent1"/>
                </a:solidFill>
                <a:latin typeface="Average"/>
                <a:ea typeface="Average"/>
                <a:cs typeface="Average"/>
                <a:sym typeface="Average"/>
              </a:rPr>
              <a:t>keeps random objects that he doesn’t necessarily feel an emotional connection with at the moment, for fear of developing feelings in the future</a:t>
            </a:r>
            <a:br>
              <a:rPr lang="en" sz="2200">
                <a:solidFill>
                  <a:schemeClr val="accent1"/>
                </a:solidFill>
                <a:latin typeface="Average"/>
                <a:ea typeface="Average"/>
                <a:cs typeface="Average"/>
                <a:sym typeface="Average"/>
              </a:rPr>
            </a:br>
            <a:br>
              <a:rPr lang="en" sz="2200">
                <a:solidFill>
                  <a:schemeClr val="accent1"/>
                </a:solidFill>
                <a:latin typeface="Average"/>
                <a:ea typeface="Average"/>
                <a:cs typeface="Average"/>
                <a:sym typeface="Average"/>
              </a:rPr>
            </a:br>
            <a:br>
              <a:rPr lang="en" sz="2200">
                <a:solidFill>
                  <a:schemeClr val="accent1"/>
                </a:solidFill>
                <a:latin typeface="Average"/>
                <a:ea typeface="Average"/>
                <a:cs typeface="Average"/>
                <a:sym typeface="Average"/>
              </a:rPr>
            </a:br>
            <a:endParaRPr sz="2200">
              <a:solidFill>
                <a:schemeClr val="accent1"/>
              </a:solidFill>
              <a:latin typeface="Average"/>
              <a:ea typeface="Average"/>
              <a:cs typeface="Average"/>
              <a:sym typeface="Average"/>
            </a:endParaRPr>
          </a:p>
          <a:p>
            <a:pPr indent="0" lvl="0" marL="0" rtl="0" algn="l">
              <a:lnSpc>
                <a:spcPct val="115000"/>
              </a:lnSpc>
              <a:spcBef>
                <a:spcPts val="0"/>
              </a:spcBef>
              <a:spcAft>
                <a:spcPts val="0"/>
              </a:spcAft>
              <a:buNone/>
            </a:pPr>
            <a:r>
              <a:t/>
            </a:r>
            <a:endParaRPr sz="2400">
              <a:latin typeface="Average"/>
              <a:ea typeface="Average"/>
              <a:cs typeface="Average"/>
              <a:sym typeface="Average"/>
            </a:endParaRPr>
          </a:p>
        </p:txBody>
      </p:sp>
      <p:sp>
        <p:nvSpPr>
          <p:cNvPr id="310" name="Google Shape;310;p42"/>
          <p:cNvSpPr txBox="1"/>
          <p:nvPr/>
        </p:nvSpPr>
        <p:spPr>
          <a:xfrm>
            <a:off x="1199550" y="3276547"/>
            <a:ext cx="6744900" cy="118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it would be game-changing to</a:t>
            </a:r>
            <a:br>
              <a:rPr i="1" lang="en" sz="1800">
                <a:solidFill>
                  <a:schemeClr val="dk1"/>
                </a:solidFill>
                <a:latin typeface="Average"/>
                <a:ea typeface="Average"/>
                <a:cs typeface="Average"/>
                <a:sym typeface="Average"/>
              </a:rPr>
            </a:br>
            <a:r>
              <a:rPr lang="en" sz="2200">
                <a:solidFill>
                  <a:schemeClr val="accent1"/>
                </a:solidFill>
                <a:latin typeface="Average"/>
                <a:ea typeface="Average"/>
                <a:cs typeface="Average"/>
                <a:sym typeface="Average"/>
              </a:rPr>
              <a:t>help him reconcile his emotions in a way that doesn’t take up as much physical space</a:t>
            </a:r>
            <a:br>
              <a:rPr lang="en" sz="2200">
                <a:solidFill>
                  <a:schemeClr val="accent1"/>
                </a:solidFill>
                <a:latin typeface="Average"/>
                <a:ea typeface="Average"/>
                <a:cs typeface="Average"/>
                <a:sym typeface="Average"/>
              </a:rPr>
            </a:br>
            <a:endParaRPr sz="2200">
              <a:latin typeface="Average"/>
              <a:ea typeface="Average"/>
              <a:cs typeface="Average"/>
              <a:sym typeface="Average"/>
            </a:endParaRPr>
          </a:p>
        </p:txBody>
      </p:sp>
      <p:sp>
        <p:nvSpPr>
          <p:cNvPr id="311" name="Google Shape;311;p42"/>
          <p:cNvSpPr txBox="1"/>
          <p:nvPr/>
        </p:nvSpPr>
        <p:spPr>
          <a:xfrm>
            <a:off x="1199550" y="531353"/>
            <a:ext cx="6744900" cy="148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we met</a:t>
            </a:r>
            <a:br>
              <a:rPr i="1" lang="en" sz="1800">
                <a:solidFill>
                  <a:schemeClr val="dk1"/>
                </a:solidFill>
                <a:latin typeface="Average"/>
                <a:ea typeface="Average"/>
                <a:cs typeface="Average"/>
                <a:sym typeface="Average"/>
              </a:rPr>
            </a:br>
            <a:r>
              <a:rPr lang="en" sz="2200">
                <a:solidFill>
                  <a:schemeClr val="accent1"/>
                </a:solidFill>
                <a:latin typeface="Average"/>
                <a:ea typeface="Average"/>
                <a:cs typeface="Average"/>
                <a:sym typeface="Average"/>
              </a:rPr>
              <a:t>Cary, a Stanford CS (AI) senior and a semi-professional Youtuber</a:t>
            </a:r>
            <a:br>
              <a:rPr lang="en" sz="2200">
                <a:solidFill>
                  <a:schemeClr val="accent1"/>
                </a:solidFill>
                <a:latin typeface="Average"/>
                <a:ea typeface="Average"/>
                <a:cs typeface="Average"/>
                <a:sym typeface="Average"/>
              </a:rPr>
            </a:br>
            <a:endParaRPr sz="2200">
              <a:solidFill>
                <a:schemeClr val="accent1"/>
              </a:solidFill>
              <a:latin typeface="Average"/>
              <a:ea typeface="Average"/>
              <a:cs typeface="Average"/>
              <a:sym typeface="Average"/>
            </a:endParaRPr>
          </a:p>
          <a:p>
            <a:pPr indent="0" lvl="0" marL="0" rtl="0" algn="l">
              <a:lnSpc>
                <a:spcPct val="115000"/>
              </a:lnSpc>
              <a:spcBef>
                <a:spcPts val="0"/>
              </a:spcBef>
              <a:spcAft>
                <a:spcPts val="0"/>
              </a:spcAft>
              <a:buNone/>
            </a:pPr>
            <a:r>
              <a:t/>
            </a:r>
            <a:endParaRPr sz="1800">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315" name="Shape 315"/>
        <p:cNvGrpSpPr/>
        <p:nvPr/>
      </p:nvGrpSpPr>
      <p:grpSpPr>
        <a:xfrm>
          <a:off x="0" y="0"/>
          <a:ext cx="0" cy="0"/>
          <a:chOff x="0" y="0"/>
          <a:chExt cx="0" cy="0"/>
        </a:xfrm>
      </p:grpSpPr>
      <p:sp>
        <p:nvSpPr>
          <p:cNvPr id="316" name="Google Shape;316;p43"/>
          <p:cNvSpPr txBox="1"/>
          <p:nvPr/>
        </p:nvSpPr>
        <p:spPr>
          <a:xfrm>
            <a:off x="1199550" y="1225500"/>
            <a:ext cx="6744900" cy="238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400">
                <a:solidFill>
                  <a:schemeClr val="accent4"/>
                </a:solidFill>
                <a:latin typeface="Average"/>
                <a:ea typeface="Average"/>
                <a:cs typeface="Average"/>
                <a:sym typeface="Average"/>
              </a:rPr>
              <a:t>how might we</a:t>
            </a:r>
            <a:br>
              <a:rPr i="1" lang="en" sz="1800">
                <a:solidFill>
                  <a:schemeClr val="accent4"/>
                </a:solidFill>
                <a:latin typeface="Average"/>
                <a:ea typeface="Average"/>
                <a:cs typeface="Average"/>
                <a:sym typeface="Average"/>
              </a:rPr>
            </a:br>
            <a:r>
              <a:rPr lang="en" sz="3200">
                <a:solidFill>
                  <a:schemeClr val="lt1"/>
                </a:solidFill>
                <a:latin typeface="Average"/>
                <a:ea typeface="Average"/>
                <a:cs typeface="Average"/>
                <a:sym typeface="Average"/>
              </a:rPr>
              <a:t>convert sentimental objects into new experiences that don’t take up physical space?</a:t>
            </a:r>
            <a:endParaRPr sz="3200">
              <a:solidFill>
                <a:schemeClr val="lt1"/>
              </a:solidFill>
              <a:latin typeface="Average"/>
              <a:ea typeface="Average"/>
              <a:cs typeface="Average"/>
              <a:sym typeface="Average"/>
            </a:endParaRPr>
          </a:p>
          <a:p>
            <a:pPr indent="0" lvl="0" marL="0" rtl="0" algn="l">
              <a:lnSpc>
                <a:spcPct val="115000"/>
              </a:lnSpc>
              <a:spcBef>
                <a:spcPts val="0"/>
              </a:spcBef>
              <a:spcAft>
                <a:spcPts val="0"/>
              </a:spcAft>
              <a:buNone/>
            </a:pPr>
            <a:r>
              <a:t/>
            </a:r>
            <a:endParaRPr sz="1800">
              <a:solidFill>
                <a:schemeClr val="lt1"/>
              </a:solidFill>
              <a:latin typeface="Average"/>
              <a:ea typeface="Average"/>
              <a:cs typeface="Average"/>
              <a:sym typeface="Average"/>
            </a:endParaRPr>
          </a:p>
        </p:txBody>
      </p:sp>
      <p:sp>
        <p:nvSpPr>
          <p:cNvPr id="317" name="Google Shape;317;p43"/>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999999"/>
                </a:solidFill>
              </a:rPr>
              <a:t>how might we</a:t>
            </a:r>
            <a:endParaRPr b="0" sz="1800">
              <a:solidFill>
                <a:srgbClr val="999999"/>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44"/>
          <p:cNvSpPr txBox="1"/>
          <p:nvPr>
            <p:ph type="title"/>
          </p:nvPr>
        </p:nvSpPr>
        <p:spPr>
          <a:xfrm>
            <a:off x="804000" y="3400775"/>
            <a:ext cx="7688400" cy="111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400">
                <a:solidFill>
                  <a:schemeClr val="lt2"/>
                </a:solidFill>
              </a:rPr>
              <a:t>e</a:t>
            </a:r>
            <a:r>
              <a:rPr b="0" lang="en" sz="2400">
                <a:solidFill>
                  <a:schemeClr val="lt2"/>
                </a:solidFill>
              </a:rPr>
              <a:t>nd of year bonfire</a:t>
            </a:r>
            <a:endParaRPr b="0" sz="2400">
              <a:solidFill>
                <a:schemeClr val="lt2"/>
              </a:solidFill>
            </a:endParaRPr>
          </a:p>
          <a:p>
            <a:pPr indent="0" lvl="0" marL="0" rtl="0" algn="l">
              <a:spcBef>
                <a:spcPts val="0"/>
              </a:spcBef>
              <a:spcAft>
                <a:spcPts val="0"/>
              </a:spcAft>
              <a:buNone/>
            </a:pPr>
            <a:r>
              <a:rPr lang="en"/>
              <a:t>social decluttering</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45"/>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experience prototype</a:t>
            </a:r>
            <a:endParaRPr b="0" sz="1800">
              <a:solidFill>
                <a:srgbClr val="B7B7B7"/>
              </a:solidFill>
            </a:endParaRPr>
          </a:p>
        </p:txBody>
      </p:sp>
      <p:sp>
        <p:nvSpPr>
          <p:cNvPr id="328" name="Google Shape;328;p45"/>
          <p:cNvSpPr txBox="1"/>
          <p:nvPr/>
        </p:nvSpPr>
        <p:spPr>
          <a:xfrm>
            <a:off x="1199550" y="739054"/>
            <a:ext cx="6744900" cy="216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assumption</a:t>
            </a:r>
            <a:endParaRPr i="1" sz="1800">
              <a:solidFill>
                <a:schemeClr val="dk1"/>
              </a:solidFill>
              <a:latin typeface="Average"/>
              <a:ea typeface="Average"/>
              <a:cs typeface="Average"/>
              <a:sym typeface="Average"/>
            </a:endParaRPr>
          </a:p>
          <a:p>
            <a:pPr indent="0" lvl="0" marL="0" rtl="0" algn="l">
              <a:lnSpc>
                <a:spcPct val="115000"/>
              </a:lnSpc>
              <a:spcBef>
                <a:spcPts val="0"/>
              </a:spcBef>
              <a:spcAft>
                <a:spcPts val="0"/>
              </a:spcAft>
              <a:buNone/>
            </a:pPr>
            <a:r>
              <a:rPr lang="en" sz="2200">
                <a:solidFill>
                  <a:schemeClr val="accent1"/>
                </a:solidFill>
                <a:latin typeface="Average"/>
                <a:ea typeface="Average"/>
                <a:cs typeface="Average"/>
                <a:sym typeface="Average"/>
              </a:rPr>
              <a:t>opinions of others are effective in finding inspiration and/or functionality in sentimental but otherwise useless objects</a:t>
            </a:r>
            <a:endParaRPr sz="2200">
              <a:solidFill>
                <a:schemeClr val="accent1"/>
              </a:solidFill>
              <a:latin typeface="Average"/>
              <a:ea typeface="Average"/>
              <a:cs typeface="Average"/>
              <a:sym typeface="Average"/>
            </a:endParaRPr>
          </a:p>
          <a:p>
            <a:pPr indent="0" lvl="0" marL="0" rtl="0" algn="l">
              <a:lnSpc>
                <a:spcPct val="115000"/>
              </a:lnSpc>
              <a:spcBef>
                <a:spcPts val="1000"/>
              </a:spcBef>
              <a:spcAft>
                <a:spcPts val="1000"/>
              </a:spcAft>
              <a:buNone/>
            </a:pPr>
            <a:r>
              <a:t/>
            </a:r>
            <a:endParaRPr sz="1800">
              <a:latin typeface="Average"/>
              <a:ea typeface="Average"/>
              <a:cs typeface="Average"/>
              <a:sym typeface="Average"/>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332" name="Shape 332"/>
        <p:cNvGrpSpPr/>
        <p:nvPr/>
      </p:nvGrpSpPr>
      <p:grpSpPr>
        <a:xfrm>
          <a:off x="0" y="0"/>
          <a:ext cx="0" cy="0"/>
          <a:chOff x="0" y="0"/>
          <a:chExt cx="0" cy="0"/>
        </a:xfrm>
      </p:grpSpPr>
      <p:sp>
        <p:nvSpPr>
          <p:cNvPr id="333" name="Google Shape;333;p46"/>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999999"/>
                </a:solidFill>
              </a:rPr>
              <a:t>experience prototype</a:t>
            </a:r>
            <a:endParaRPr b="0" sz="1800">
              <a:solidFill>
                <a:srgbClr val="999999"/>
              </a:solidFill>
            </a:endParaRPr>
          </a:p>
        </p:txBody>
      </p:sp>
      <p:pic>
        <p:nvPicPr>
          <p:cNvPr id="334" name="Google Shape;334;p46"/>
          <p:cNvPicPr preferRelativeResize="0"/>
          <p:nvPr/>
        </p:nvPicPr>
        <p:blipFill rotWithShape="1">
          <a:blip r:embed="rId3">
            <a:alphaModFix/>
          </a:blip>
          <a:srcRect b="0" l="0" r="45175" t="0"/>
          <a:stretch/>
        </p:blipFill>
        <p:spPr>
          <a:xfrm>
            <a:off x="330900" y="272975"/>
            <a:ext cx="3076925" cy="4597550"/>
          </a:xfrm>
          <a:prstGeom prst="rect">
            <a:avLst/>
          </a:prstGeom>
          <a:noFill/>
          <a:ln>
            <a:noFill/>
          </a:ln>
        </p:spPr>
      </p:pic>
      <p:pic>
        <p:nvPicPr>
          <p:cNvPr id="335" name="Google Shape;335;p46"/>
          <p:cNvPicPr preferRelativeResize="0"/>
          <p:nvPr/>
        </p:nvPicPr>
        <p:blipFill rotWithShape="1">
          <a:blip r:embed="rId4">
            <a:alphaModFix/>
          </a:blip>
          <a:srcRect b="0" l="3057" r="12936" t="0"/>
          <a:stretch/>
        </p:blipFill>
        <p:spPr>
          <a:xfrm>
            <a:off x="3567325" y="272975"/>
            <a:ext cx="2909675" cy="4597550"/>
          </a:xfrm>
          <a:prstGeom prst="rect">
            <a:avLst/>
          </a:prstGeom>
          <a:noFill/>
          <a:ln>
            <a:noFill/>
          </a:ln>
        </p:spPr>
      </p:pic>
      <p:sp>
        <p:nvSpPr>
          <p:cNvPr id="336" name="Google Shape;336;p46"/>
          <p:cNvSpPr/>
          <p:nvPr/>
        </p:nvSpPr>
        <p:spPr>
          <a:xfrm>
            <a:off x="6686550" y="272975"/>
            <a:ext cx="294600" cy="294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37" name="Google Shape;337;p46"/>
          <p:cNvSpPr/>
          <p:nvPr/>
        </p:nvSpPr>
        <p:spPr>
          <a:xfrm>
            <a:off x="6714860" y="301286"/>
            <a:ext cx="237900" cy="237900"/>
          </a:xfrm>
          <a:prstGeom prst="mathPlus">
            <a:avLst>
              <a:gd fmla="val 953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6"/>
          <p:cNvSpPr txBox="1"/>
          <p:nvPr/>
        </p:nvSpPr>
        <p:spPr>
          <a:xfrm>
            <a:off x="6568025" y="585650"/>
            <a:ext cx="2535900" cy="11445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c</a:t>
            </a:r>
            <a:r>
              <a:rPr lang="en" sz="1200">
                <a:solidFill>
                  <a:srgbClr val="D9D9D9"/>
                </a:solidFill>
                <a:latin typeface="Average"/>
                <a:ea typeface="Average"/>
                <a:cs typeface="Average"/>
                <a:sym typeface="Average"/>
              </a:rPr>
              <a:t>reatively stimulating</a:t>
            </a:r>
            <a:endParaRPr sz="1200">
              <a:solidFill>
                <a:srgbClr val="D9D9D9"/>
              </a:solidFill>
              <a:latin typeface="Average"/>
              <a:ea typeface="Average"/>
              <a:cs typeface="Average"/>
              <a:sym typeface="Average"/>
            </a:endParaRPr>
          </a:p>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f</a:t>
            </a:r>
            <a:r>
              <a:rPr lang="en" sz="1200">
                <a:solidFill>
                  <a:srgbClr val="D9D9D9"/>
                </a:solidFill>
                <a:latin typeface="Average"/>
                <a:ea typeface="Average"/>
                <a:cs typeface="Average"/>
                <a:sym typeface="Average"/>
              </a:rPr>
              <a:t>un &amp; exciting</a:t>
            </a:r>
            <a:endParaRPr sz="1200">
              <a:solidFill>
                <a:srgbClr val="D9D9D9"/>
              </a:solidFill>
              <a:latin typeface="Average"/>
              <a:ea typeface="Average"/>
              <a:cs typeface="Average"/>
              <a:sym typeface="Average"/>
            </a:endParaRPr>
          </a:p>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facilitate communication</a:t>
            </a:r>
            <a:endParaRPr sz="1200">
              <a:solidFill>
                <a:srgbClr val="D9D9D9"/>
              </a:solidFill>
              <a:latin typeface="Average"/>
              <a:ea typeface="Average"/>
              <a:cs typeface="Average"/>
              <a:sym typeface="Average"/>
            </a:endParaRPr>
          </a:p>
        </p:txBody>
      </p:sp>
      <p:sp>
        <p:nvSpPr>
          <p:cNvPr id="339" name="Google Shape;339;p46"/>
          <p:cNvSpPr txBox="1"/>
          <p:nvPr/>
        </p:nvSpPr>
        <p:spPr>
          <a:xfrm>
            <a:off x="6568025" y="2233825"/>
            <a:ext cx="2535900" cy="11445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s</a:t>
            </a:r>
            <a:r>
              <a:rPr lang="en" sz="1200">
                <a:solidFill>
                  <a:srgbClr val="D9D9D9"/>
                </a:solidFill>
                <a:latin typeface="Average"/>
                <a:ea typeface="Average"/>
                <a:cs typeface="Average"/>
                <a:sym typeface="Average"/>
              </a:rPr>
              <a:t>uggesting party emotionally removed</a:t>
            </a:r>
            <a:endParaRPr sz="1200">
              <a:solidFill>
                <a:srgbClr val="D9D9D9"/>
              </a:solidFill>
              <a:latin typeface="Average"/>
              <a:ea typeface="Average"/>
              <a:cs typeface="Average"/>
              <a:sym typeface="Average"/>
            </a:endParaRPr>
          </a:p>
          <a:p>
            <a:pPr indent="-304800" lvl="0" marL="457200" rtl="0" algn="l">
              <a:spcBef>
                <a:spcPts val="0"/>
              </a:spcBef>
              <a:spcAft>
                <a:spcPts val="0"/>
              </a:spcAft>
              <a:buClr>
                <a:srgbClr val="D9D9D9"/>
              </a:buClr>
              <a:buSzPts val="1200"/>
              <a:buFont typeface="Average"/>
              <a:buChar char="-"/>
            </a:pPr>
            <a:r>
              <a:rPr lang="en" sz="1200">
                <a:solidFill>
                  <a:srgbClr val="D9D9D9"/>
                </a:solidFill>
                <a:latin typeface="Average"/>
                <a:ea typeface="Average"/>
                <a:cs typeface="Average"/>
                <a:sym typeface="Average"/>
              </a:rPr>
              <a:t>s</a:t>
            </a:r>
            <a:r>
              <a:rPr lang="en" sz="1200">
                <a:solidFill>
                  <a:srgbClr val="D9D9D9"/>
                </a:solidFill>
                <a:latin typeface="Average"/>
                <a:ea typeface="Average"/>
                <a:cs typeface="Average"/>
                <a:sym typeface="Average"/>
              </a:rPr>
              <a:t>uggested actions often risky &amp; pointless</a:t>
            </a:r>
            <a:endParaRPr sz="1200">
              <a:solidFill>
                <a:srgbClr val="D9D9D9"/>
              </a:solidFill>
              <a:latin typeface="Average"/>
              <a:ea typeface="Average"/>
              <a:cs typeface="Average"/>
              <a:sym typeface="Average"/>
            </a:endParaRPr>
          </a:p>
        </p:txBody>
      </p:sp>
      <p:sp>
        <p:nvSpPr>
          <p:cNvPr id="340" name="Google Shape;340;p46"/>
          <p:cNvSpPr/>
          <p:nvPr/>
        </p:nvSpPr>
        <p:spPr>
          <a:xfrm>
            <a:off x="6686550" y="1959414"/>
            <a:ext cx="294600" cy="294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6"/>
          <p:cNvSpPr/>
          <p:nvPr/>
        </p:nvSpPr>
        <p:spPr>
          <a:xfrm>
            <a:off x="6714860" y="2068200"/>
            <a:ext cx="237900" cy="77100"/>
          </a:xfrm>
          <a:prstGeom prst="mathMinus">
            <a:avLst>
              <a:gd fmla="val 38229"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47"/>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experience prototype</a:t>
            </a:r>
            <a:endParaRPr b="0" sz="1800">
              <a:solidFill>
                <a:srgbClr val="B7B7B7"/>
              </a:solidFill>
            </a:endParaRPr>
          </a:p>
        </p:txBody>
      </p:sp>
      <p:sp>
        <p:nvSpPr>
          <p:cNvPr id="347" name="Google Shape;347;p47"/>
          <p:cNvSpPr txBox="1"/>
          <p:nvPr/>
        </p:nvSpPr>
        <p:spPr>
          <a:xfrm>
            <a:off x="1199550" y="739054"/>
            <a:ext cx="6744900" cy="216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assumption</a:t>
            </a:r>
            <a:endParaRPr i="1" sz="1800">
              <a:solidFill>
                <a:schemeClr val="dk1"/>
              </a:solidFill>
              <a:latin typeface="Average"/>
              <a:ea typeface="Average"/>
              <a:cs typeface="Average"/>
              <a:sym typeface="Average"/>
            </a:endParaRPr>
          </a:p>
          <a:p>
            <a:pPr indent="0" lvl="0" marL="0" rtl="0" algn="l">
              <a:lnSpc>
                <a:spcPct val="115000"/>
              </a:lnSpc>
              <a:spcBef>
                <a:spcPts val="0"/>
              </a:spcBef>
              <a:spcAft>
                <a:spcPts val="0"/>
              </a:spcAft>
              <a:buNone/>
            </a:pPr>
            <a:r>
              <a:rPr lang="en" sz="2200">
                <a:solidFill>
                  <a:schemeClr val="accent1"/>
                </a:solidFill>
                <a:latin typeface="Average"/>
                <a:ea typeface="Average"/>
                <a:cs typeface="Average"/>
                <a:sym typeface="Average"/>
              </a:rPr>
              <a:t>opinions of others are effective in finding inspiration and/or functionality in sentimental but otherwise useless objects</a:t>
            </a:r>
            <a:endParaRPr sz="2200">
              <a:solidFill>
                <a:schemeClr val="accent1"/>
              </a:solidFill>
              <a:latin typeface="Average"/>
              <a:ea typeface="Average"/>
              <a:cs typeface="Average"/>
              <a:sym typeface="Average"/>
            </a:endParaRPr>
          </a:p>
          <a:p>
            <a:pPr indent="0" lvl="0" marL="0" rtl="0" algn="l">
              <a:lnSpc>
                <a:spcPct val="115000"/>
              </a:lnSpc>
              <a:spcBef>
                <a:spcPts val="1000"/>
              </a:spcBef>
              <a:spcAft>
                <a:spcPts val="1000"/>
              </a:spcAft>
              <a:buNone/>
            </a:pPr>
            <a:r>
              <a:t/>
            </a:r>
            <a:endParaRPr sz="1800">
              <a:latin typeface="Average"/>
              <a:ea typeface="Average"/>
              <a:cs typeface="Average"/>
              <a:sym typeface="Average"/>
            </a:endParaRPr>
          </a:p>
        </p:txBody>
      </p:sp>
      <p:sp>
        <p:nvSpPr>
          <p:cNvPr id="348" name="Google Shape;348;p47"/>
          <p:cNvSpPr txBox="1"/>
          <p:nvPr/>
        </p:nvSpPr>
        <p:spPr>
          <a:xfrm>
            <a:off x="1199550" y="2553746"/>
            <a:ext cx="6744900" cy="185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800">
                <a:solidFill>
                  <a:schemeClr val="dk1"/>
                </a:solidFill>
                <a:latin typeface="Average"/>
                <a:ea typeface="Average"/>
                <a:cs typeface="Average"/>
                <a:sym typeface="Average"/>
              </a:rPr>
              <a:t>new assumptions</a:t>
            </a:r>
            <a:endParaRPr i="1" sz="1800">
              <a:solidFill>
                <a:schemeClr val="dk1"/>
              </a:solidFill>
              <a:latin typeface="Average"/>
              <a:ea typeface="Average"/>
              <a:cs typeface="Average"/>
              <a:sym typeface="Average"/>
            </a:endParaRPr>
          </a:p>
          <a:p>
            <a:pPr indent="0" lvl="0" marL="0" rtl="0" algn="l">
              <a:lnSpc>
                <a:spcPct val="115000"/>
              </a:lnSpc>
              <a:spcBef>
                <a:spcPts val="0"/>
              </a:spcBef>
              <a:spcAft>
                <a:spcPts val="0"/>
              </a:spcAft>
              <a:buNone/>
            </a:pPr>
            <a:r>
              <a:rPr lang="en" sz="2200">
                <a:solidFill>
                  <a:schemeClr val="accent1"/>
                </a:solidFill>
                <a:latin typeface="Average"/>
                <a:ea typeface="Average"/>
                <a:cs typeface="Average"/>
                <a:sym typeface="Average"/>
              </a:rPr>
              <a:t>act of generating ideas for others is exciting</a:t>
            </a:r>
            <a:endParaRPr sz="2200">
              <a:solidFill>
                <a:schemeClr val="accent1"/>
              </a:solidFill>
              <a:latin typeface="Average"/>
              <a:ea typeface="Average"/>
              <a:cs typeface="Average"/>
              <a:sym typeface="Average"/>
            </a:endParaRPr>
          </a:p>
          <a:p>
            <a:pPr indent="0" lvl="0" marL="0" rtl="0" algn="l">
              <a:lnSpc>
                <a:spcPct val="115000"/>
              </a:lnSpc>
              <a:spcBef>
                <a:spcPts val="1000"/>
              </a:spcBef>
              <a:spcAft>
                <a:spcPts val="1000"/>
              </a:spcAft>
              <a:buNone/>
            </a:pPr>
            <a:r>
              <a:rPr i="1" lang="en" sz="2200">
                <a:solidFill>
                  <a:schemeClr val="accent1"/>
                </a:solidFill>
                <a:latin typeface="Average"/>
                <a:ea typeface="Average"/>
                <a:cs typeface="Average"/>
                <a:sym typeface="Average"/>
              </a:rPr>
              <a:t>but </a:t>
            </a:r>
            <a:r>
              <a:rPr lang="en" sz="2200">
                <a:solidFill>
                  <a:schemeClr val="accent1"/>
                </a:solidFill>
                <a:latin typeface="Average"/>
                <a:ea typeface="Average"/>
                <a:cs typeface="Average"/>
                <a:sym typeface="Average"/>
              </a:rPr>
              <a:t>there may be more friction in executing more risk-averse, creative ideas</a:t>
            </a:r>
            <a:endParaRPr sz="2200">
              <a:solidFill>
                <a:schemeClr val="accent1"/>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48"/>
          <p:cNvSpPr txBox="1"/>
          <p:nvPr>
            <p:ph type="title"/>
          </p:nvPr>
        </p:nvSpPr>
        <p:spPr>
          <a:xfrm>
            <a:off x="804000" y="3752375"/>
            <a:ext cx="7688400" cy="7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takeaways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49"/>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k</a:t>
            </a:r>
            <a:r>
              <a:rPr b="0" lang="en" sz="1800">
                <a:solidFill>
                  <a:srgbClr val="B7B7B7"/>
                </a:solidFill>
              </a:rPr>
              <a:t>ey takeaways</a:t>
            </a:r>
            <a:endParaRPr b="0" sz="1800">
              <a:solidFill>
                <a:srgbClr val="B7B7B7"/>
              </a:solidFill>
            </a:endParaRPr>
          </a:p>
        </p:txBody>
      </p:sp>
      <p:sp>
        <p:nvSpPr>
          <p:cNvPr id="359" name="Google Shape;359;p49"/>
          <p:cNvSpPr txBox="1"/>
          <p:nvPr/>
        </p:nvSpPr>
        <p:spPr>
          <a:xfrm>
            <a:off x="2326113" y="2453275"/>
            <a:ext cx="1848600" cy="47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verage"/>
                <a:ea typeface="Average"/>
                <a:cs typeface="Average"/>
                <a:sym typeface="Average"/>
              </a:rPr>
              <a:t>passing objects</a:t>
            </a:r>
            <a:endParaRPr sz="1800">
              <a:solidFill>
                <a:schemeClr val="dk1"/>
              </a:solidFill>
              <a:latin typeface="Average"/>
              <a:ea typeface="Average"/>
              <a:cs typeface="Average"/>
              <a:sym typeface="Average"/>
            </a:endParaRPr>
          </a:p>
        </p:txBody>
      </p:sp>
      <p:sp>
        <p:nvSpPr>
          <p:cNvPr id="360" name="Google Shape;360;p49"/>
          <p:cNvSpPr txBox="1"/>
          <p:nvPr/>
        </p:nvSpPr>
        <p:spPr>
          <a:xfrm>
            <a:off x="2230113" y="1759025"/>
            <a:ext cx="2040600" cy="47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1"/>
                </a:solidFill>
                <a:latin typeface="Average"/>
                <a:ea typeface="Average"/>
                <a:cs typeface="Average"/>
                <a:sym typeface="Average"/>
              </a:rPr>
              <a:t>e</a:t>
            </a:r>
            <a:r>
              <a:rPr lang="en" sz="2200">
                <a:solidFill>
                  <a:schemeClr val="accent1"/>
                </a:solidFill>
                <a:latin typeface="Average"/>
                <a:ea typeface="Average"/>
                <a:cs typeface="Average"/>
                <a:sym typeface="Average"/>
              </a:rPr>
              <a:t>motional confidence</a:t>
            </a:r>
            <a:endParaRPr sz="2200">
              <a:solidFill>
                <a:schemeClr val="accent1"/>
              </a:solidFill>
              <a:latin typeface="Average"/>
              <a:ea typeface="Average"/>
              <a:cs typeface="Average"/>
              <a:sym typeface="Average"/>
            </a:endParaRPr>
          </a:p>
        </p:txBody>
      </p:sp>
      <p:sp>
        <p:nvSpPr>
          <p:cNvPr id="361" name="Google Shape;361;p49"/>
          <p:cNvSpPr txBox="1"/>
          <p:nvPr/>
        </p:nvSpPr>
        <p:spPr>
          <a:xfrm>
            <a:off x="4924438" y="1759025"/>
            <a:ext cx="1938300" cy="47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1"/>
                </a:solidFill>
                <a:latin typeface="Average"/>
                <a:ea typeface="Average"/>
                <a:cs typeface="Average"/>
                <a:sym typeface="Average"/>
              </a:rPr>
              <a:t>s</a:t>
            </a:r>
            <a:r>
              <a:rPr lang="en" sz="2200">
                <a:solidFill>
                  <a:schemeClr val="accent1"/>
                </a:solidFill>
                <a:latin typeface="Average"/>
                <a:ea typeface="Average"/>
                <a:cs typeface="Average"/>
                <a:sym typeface="Average"/>
              </a:rPr>
              <a:t>hared experience</a:t>
            </a:r>
            <a:endParaRPr sz="2200">
              <a:solidFill>
                <a:schemeClr val="accent1"/>
              </a:solidFill>
              <a:latin typeface="Average"/>
              <a:ea typeface="Average"/>
              <a:cs typeface="Average"/>
              <a:sym typeface="Average"/>
            </a:endParaRPr>
          </a:p>
        </p:txBody>
      </p:sp>
      <p:sp>
        <p:nvSpPr>
          <p:cNvPr id="362" name="Google Shape;362;p49"/>
          <p:cNvSpPr txBox="1"/>
          <p:nvPr/>
        </p:nvSpPr>
        <p:spPr>
          <a:xfrm>
            <a:off x="4873288" y="2453275"/>
            <a:ext cx="2040600" cy="47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verage"/>
                <a:ea typeface="Average"/>
                <a:cs typeface="Average"/>
                <a:sym typeface="Average"/>
              </a:rPr>
              <a:t>s</a:t>
            </a:r>
            <a:r>
              <a:rPr lang="en" sz="1800">
                <a:solidFill>
                  <a:schemeClr val="dk1"/>
                </a:solidFill>
                <a:latin typeface="Average"/>
                <a:ea typeface="Average"/>
                <a:cs typeface="Average"/>
                <a:sym typeface="Average"/>
              </a:rPr>
              <a:t>ocial decluttering</a:t>
            </a:r>
            <a:endParaRPr sz="1800">
              <a:solidFill>
                <a:schemeClr val="dk1"/>
              </a:solidFill>
              <a:latin typeface="Average"/>
              <a:ea typeface="Average"/>
              <a:cs typeface="Average"/>
              <a:sym typeface="Average"/>
            </a:endParaRPr>
          </a:p>
        </p:txBody>
      </p:sp>
      <p:sp>
        <p:nvSpPr>
          <p:cNvPr id="363" name="Google Shape;363;p49"/>
          <p:cNvSpPr/>
          <p:nvPr/>
        </p:nvSpPr>
        <p:spPr>
          <a:xfrm>
            <a:off x="4300350" y="1999350"/>
            <a:ext cx="543300" cy="535200"/>
          </a:xfrm>
          <a:prstGeom prst="mathPlus">
            <a:avLst>
              <a:gd fmla="val 10350"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Google Shape;368;p50"/>
          <p:cNvSpPr txBox="1"/>
          <p:nvPr>
            <p:ph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k</a:t>
            </a:r>
            <a:r>
              <a:rPr b="0" lang="en" sz="1800">
                <a:solidFill>
                  <a:srgbClr val="B7B7B7"/>
                </a:solidFill>
              </a:rPr>
              <a:t>ey takeaways</a:t>
            </a:r>
            <a:endParaRPr b="0" sz="1800">
              <a:solidFill>
                <a:srgbClr val="B7B7B7"/>
              </a:solidFill>
            </a:endParaRPr>
          </a:p>
        </p:txBody>
      </p:sp>
      <p:sp>
        <p:nvSpPr>
          <p:cNvPr id="369" name="Google Shape;369;p50"/>
          <p:cNvSpPr txBox="1"/>
          <p:nvPr/>
        </p:nvSpPr>
        <p:spPr>
          <a:xfrm>
            <a:off x="1199550" y="1095226"/>
            <a:ext cx="6744900" cy="1088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accent1"/>
                </a:solidFill>
                <a:latin typeface="Average"/>
                <a:ea typeface="Average"/>
                <a:cs typeface="Average"/>
                <a:sym typeface="Average"/>
              </a:rPr>
              <a:t>d</a:t>
            </a:r>
            <a:r>
              <a:rPr lang="en" sz="2200">
                <a:solidFill>
                  <a:schemeClr val="accent1"/>
                </a:solidFill>
                <a:latin typeface="Average"/>
                <a:ea typeface="Average"/>
                <a:cs typeface="Average"/>
                <a:sym typeface="Average"/>
              </a:rPr>
              <a:t>ecluttering of items with </a:t>
            </a:r>
            <a:r>
              <a:rPr lang="en" sz="2200">
                <a:solidFill>
                  <a:schemeClr val="dk1"/>
                </a:solidFill>
                <a:latin typeface="Average"/>
                <a:ea typeface="Average"/>
                <a:cs typeface="Average"/>
                <a:sym typeface="Average"/>
              </a:rPr>
              <a:t>lesser sentimental value </a:t>
            </a:r>
            <a:r>
              <a:rPr lang="en" sz="2200">
                <a:solidFill>
                  <a:schemeClr val="accent1"/>
                </a:solidFill>
                <a:latin typeface="Average"/>
                <a:ea typeface="Average"/>
                <a:cs typeface="Average"/>
                <a:sym typeface="Average"/>
              </a:rPr>
              <a:t>benefits from </a:t>
            </a:r>
            <a:r>
              <a:rPr lang="en" sz="2200">
                <a:solidFill>
                  <a:schemeClr val="dk1"/>
                </a:solidFill>
                <a:latin typeface="Average"/>
                <a:ea typeface="Average"/>
                <a:cs typeface="Average"/>
                <a:sym typeface="Average"/>
              </a:rPr>
              <a:t>shared and creative</a:t>
            </a:r>
            <a:r>
              <a:rPr lang="en" sz="2200">
                <a:solidFill>
                  <a:schemeClr val="accent1"/>
                </a:solidFill>
                <a:latin typeface="Average"/>
                <a:ea typeface="Average"/>
                <a:cs typeface="Average"/>
                <a:sym typeface="Average"/>
              </a:rPr>
              <a:t> experiences</a:t>
            </a:r>
            <a:endParaRPr sz="2200">
              <a:solidFill>
                <a:schemeClr val="accent1"/>
              </a:solidFill>
              <a:latin typeface="Average"/>
              <a:ea typeface="Average"/>
              <a:cs typeface="Average"/>
              <a:sym typeface="Average"/>
            </a:endParaRPr>
          </a:p>
          <a:p>
            <a:pPr indent="0" lvl="0" marL="0" rtl="0" algn="ctr">
              <a:lnSpc>
                <a:spcPct val="115000"/>
              </a:lnSpc>
              <a:spcBef>
                <a:spcPts val="1000"/>
              </a:spcBef>
              <a:spcAft>
                <a:spcPts val="1000"/>
              </a:spcAft>
              <a:buNone/>
            </a:pPr>
            <a:r>
              <a:t/>
            </a:r>
            <a:endParaRPr sz="1800">
              <a:latin typeface="Average"/>
              <a:ea typeface="Average"/>
              <a:cs typeface="Average"/>
              <a:sym typeface="Average"/>
            </a:endParaRPr>
          </a:p>
        </p:txBody>
      </p:sp>
      <p:sp>
        <p:nvSpPr>
          <p:cNvPr id="370" name="Google Shape;370;p50"/>
          <p:cNvSpPr txBox="1"/>
          <p:nvPr/>
        </p:nvSpPr>
        <p:spPr>
          <a:xfrm>
            <a:off x="1199550" y="2359574"/>
            <a:ext cx="6744900" cy="138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000"/>
              </a:spcAft>
              <a:buNone/>
            </a:pPr>
            <a:r>
              <a:rPr lang="en" sz="2200">
                <a:solidFill>
                  <a:schemeClr val="accent1"/>
                </a:solidFill>
                <a:latin typeface="Average"/>
                <a:ea typeface="Average"/>
                <a:cs typeface="Average"/>
                <a:sym typeface="Average"/>
              </a:rPr>
              <a:t>taking care of </a:t>
            </a:r>
            <a:r>
              <a:rPr lang="en" sz="2200">
                <a:solidFill>
                  <a:schemeClr val="dk1"/>
                </a:solidFill>
                <a:latin typeface="Average"/>
                <a:ea typeface="Average"/>
                <a:cs typeface="Average"/>
                <a:sym typeface="Average"/>
              </a:rPr>
              <a:t>m</a:t>
            </a:r>
            <a:r>
              <a:rPr lang="en" sz="2200">
                <a:solidFill>
                  <a:schemeClr val="dk1"/>
                </a:solidFill>
                <a:latin typeface="Average"/>
                <a:ea typeface="Average"/>
                <a:cs typeface="Average"/>
                <a:sym typeface="Average"/>
              </a:rPr>
              <a:t>ore sentimental objects</a:t>
            </a:r>
            <a:r>
              <a:rPr lang="en" sz="2200">
                <a:solidFill>
                  <a:schemeClr val="accent1"/>
                </a:solidFill>
                <a:latin typeface="Average"/>
                <a:ea typeface="Average"/>
                <a:cs typeface="Average"/>
                <a:sym typeface="Average"/>
              </a:rPr>
              <a:t> benefits from </a:t>
            </a:r>
            <a:r>
              <a:rPr lang="en" sz="2200">
                <a:solidFill>
                  <a:schemeClr val="dk1"/>
                </a:solidFill>
                <a:latin typeface="Average"/>
                <a:ea typeface="Average"/>
                <a:cs typeface="Average"/>
                <a:sym typeface="Average"/>
              </a:rPr>
              <a:t>personal connection</a:t>
            </a:r>
            <a:r>
              <a:rPr lang="en" sz="2200">
                <a:solidFill>
                  <a:schemeClr val="accent1"/>
                </a:solidFill>
                <a:latin typeface="Average"/>
                <a:ea typeface="Average"/>
                <a:cs typeface="Average"/>
                <a:sym typeface="Average"/>
              </a:rPr>
              <a:t> to, or reassurance from, the receiver</a:t>
            </a:r>
            <a:endParaRPr sz="2200">
              <a:solidFill>
                <a:schemeClr val="accent1"/>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2"/>
        </a:solidFill>
      </p:bgPr>
    </p:bg>
    <p:spTree>
      <p:nvGrpSpPr>
        <p:cNvPr id="374" name="Shape 374"/>
        <p:cNvGrpSpPr/>
        <p:nvPr/>
      </p:nvGrpSpPr>
      <p:grpSpPr>
        <a:xfrm>
          <a:off x="0" y="0"/>
          <a:ext cx="0" cy="0"/>
          <a:chOff x="0" y="0"/>
          <a:chExt cx="0" cy="0"/>
        </a:xfrm>
      </p:grpSpPr>
      <p:sp>
        <p:nvSpPr>
          <p:cNvPr id="375" name="Google Shape;375;p51"/>
          <p:cNvSpPr txBox="1"/>
          <p:nvPr>
            <p:ph type="title"/>
          </p:nvPr>
        </p:nvSpPr>
        <p:spPr>
          <a:xfrm>
            <a:off x="804000" y="3752375"/>
            <a:ext cx="7688400" cy="7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rPr>
              <a:t>questions?</a:t>
            </a:r>
            <a:endParaRPr>
              <a:solidFill>
                <a:schemeClr val="accent4"/>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6"/>
          <p:cNvSpPr txBox="1"/>
          <p:nvPr/>
        </p:nvSpPr>
        <p:spPr>
          <a:xfrm>
            <a:off x="1199550" y="943800"/>
            <a:ext cx="6744900" cy="295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000">
                <a:solidFill>
                  <a:schemeClr val="dk1"/>
                </a:solidFill>
                <a:latin typeface="Average"/>
                <a:ea typeface="Average"/>
                <a:cs typeface="Average"/>
                <a:sym typeface="Average"/>
              </a:rPr>
              <a:t>we were amazed to realize that they</a:t>
            </a:r>
            <a:br>
              <a:rPr i="1" lang="en" sz="2000">
                <a:solidFill>
                  <a:schemeClr val="dk1"/>
                </a:solidFill>
                <a:latin typeface="Average"/>
                <a:ea typeface="Average"/>
                <a:cs typeface="Average"/>
                <a:sym typeface="Average"/>
              </a:rPr>
            </a:br>
            <a:r>
              <a:rPr lang="en" sz="2400">
                <a:solidFill>
                  <a:schemeClr val="accent1"/>
                </a:solidFill>
                <a:latin typeface="Average"/>
                <a:ea typeface="Average"/>
                <a:cs typeface="Average"/>
                <a:sym typeface="Average"/>
              </a:rPr>
              <a:t>keep things in storage, forget what's there, buy new things</a:t>
            </a:r>
            <a:endParaRPr sz="2400">
              <a:solidFill>
                <a:schemeClr val="accent1"/>
              </a:solidFill>
              <a:latin typeface="Average"/>
              <a:ea typeface="Average"/>
              <a:cs typeface="Average"/>
              <a:sym typeface="Average"/>
            </a:endParaRPr>
          </a:p>
          <a:p>
            <a:pPr indent="0" lvl="0" marL="0" rtl="0" algn="l">
              <a:lnSpc>
                <a:spcPct val="115000"/>
              </a:lnSpc>
              <a:spcBef>
                <a:spcPts val="0"/>
              </a:spcBef>
              <a:spcAft>
                <a:spcPts val="0"/>
              </a:spcAft>
              <a:buNone/>
            </a:pPr>
            <a:r>
              <a:t/>
            </a:r>
            <a:endParaRPr sz="2400">
              <a:latin typeface="Average"/>
              <a:ea typeface="Average"/>
              <a:cs typeface="Average"/>
              <a:sym typeface="Average"/>
            </a:endParaRPr>
          </a:p>
        </p:txBody>
      </p:sp>
      <p:sp>
        <p:nvSpPr>
          <p:cNvPr id="92" name="Google Shape;92;p16"/>
          <p:cNvSpPr txBox="1"/>
          <p:nvPr/>
        </p:nvSpPr>
        <p:spPr>
          <a:xfrm>
            <a:off x="1199550" y="2413000"/>
            <a:ext cx="6744900" cy="148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000">
                <a:solidFill>
                  <a:schemeClr val="dk1"/>
                </a:solidFill>
                <a:latin typeface="Average"/>
                <a:ea typeface="Average"/>
                <a:cs typeface="Average"/>
                <a:sym typeface="Average"/>
              </a:rPr>
              <a:t>it would be game-changing to</a:t>
            </a:r>
            <a:br>
              <a:rPr i="1" lang="en" sz="2000">
                <a:solidFill>
                  <a:schemeClr val="dk1"/>
                </a:solidFill>
                <a:latin typeface="Average"/>
                <a:ea typeface="Average"/>
                <a:cs typeface="Average"/>
                <a:sym typeface="Average"/>
              </a:rPr>
            </a:br>
            <a:r>
              <a:rPr lang="en" sz="2400">
                <a:solidFill>
                  <a:schemeClr val="accent1"/>
                </a:solidFill>
                <a:latin typeface="Average"/>
                <a:ea typeface="Average"/>
                <a:cs typeface="Average"/>
                <a:sym typeface="Average"/>
              </a:rPr>
              <a:t>give people better awareness of how they organize space and possessions</a:t>
            </a:r>
            <a:endParaRPr sz="2400">
              <a:latin typeface="Average"/>
              <a:ea typeface="Average"/>
              <a:cs typeface="Average"/>
              <a:sym typeface="Average"/>
            </a:endParaRPr>
          </a:p>
        </p:txBody>
      </p:sp>
      <p:sp>
        <p:nvSpPr>
          <p:cNvPr id="93" name="Google Shape;93;p16"/>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initial point of view</a:t>
            </a:r>
            <a:endParaRPr b="0" sz="1800">
              <a:solidFill>
                <a:srgbClr val="B7B7B7"/>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7"/>
          <p:cNvSpPr txBox="1"/>
          <p:nvPr>
            <p:ph type="title"/>
          </p:nvPr>
        </p:nvSpPr>
        <p:spPr>
          <a:xfrm>
            <a:off x="804000" y="3752375"/>
            <a:ext cx="7688400" cy="7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needfinding, round two</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pic>
        <p:nvPicPr>
          <p:cNvPr id="103" name="Google Shape;103;p18"/>
          <p:cNvPicPr preferRelativeResize="0"/>
          <p:nvPr/>
        </p:nvPicPr>
        <p:blipFill rotWithShape="1">
          <a:blip r:embed="rId3">
            <a:alphaModFix/>
          </a:blip>
          <a:srcRect b="12457" l="0" r="0" t="12450"/>
          <a:stretch/>
        </p:blipFill>
        <p:spPr>
          <a:xfrm>
            <a:off x="6160600" y="882588"/>
            <a:ext cx="1872900" cy="1872900"/>
          </a:xfrm>
          <a:prstGeom prst="ellipse">
            <a:avLst/>
          </a:prstGeom>
          <a:noFill/>
          <a:ln>
            <a:noFill/>
          </a:ln>
        </p:spPr>
      </p:pic>
      <p:pic>
        <p:nvPicPr>
          <p:cNvPr id="104" name="Google Shape;104;p18"/>
          <p:cNvPicPr preferRelativeResize="0"/>
          <p:nvPr/>
        </p:nvPicPr>
        <p:blipFill rotWithShape="1">
          <a:blip r:embed="rId4">
            <a:alphaModFix/>
          </a:blip>
          <a:srcRect b="20674" l="0" r="0" t="7835"/>
          <a:stretch/>
        </p:blipFill>
        <p:spPr>
          <a:xfrm>
            <a:off x="3635549" y="882588"/>
            <a:ext cx="1872900" cy="1872900"/>
          </a:xfrm>
          <a:prstGeom prst="ellipse">
            <a:avLst/>
          </a:prstGeom>
          <a:noFill/>
          <a:ln>
            <a:noFill/>
          </a:ln>
        </p:spPr>
      </p:pic>
      <p:pic>
        <p:nvPicPr>
          <p:cNvPr id="105" name="Google Shape;105;p18"/>
          <p:cNvPicPr preferRelativeResize="0"/>
          <p:nvPr/>
        </p:nvPicPr>
        <p:blipFill rotWithShape="1">
          <a:blip r:embed="rId5">
            <a:alphaModFix/>
          </a:blip>
          <a:srcRect b="15645" l="24740" r="17910" t="7584"/>
          <a:stretch/>
        </p:blipFill>
        <p:spPr>
          <a:xfrm>
            <a:off x="1110501" y="882588"/>
            <a:ext cx="1872900" cy="1872900"/>
          </a:xfrm>
          <a:prstGeom prst="ellipse">
            <a:avLst/>
          </a:prstGeom>
          <a:noFill/>
          <a:ln>
            <a:noFill/>
          </a:ln>
        </p:spPr>
      </p:pic>
      <p:sp>
        <p:nvSpPr>
          <p:cNvPr id="106" name="Google Shape;106;p18"/>
          <p:cNvSpPr txBox="1"/>
          <p:nvPr/>
        </p:nvSpPr>
        <p:spPr>
          <a:xfrm>
            <a:off x="12575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Chelsea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107" name="Google Shape;107;p18"/>
          <p:cNvSpPr txBox="1"/>
          <p:nvPr/>
        </p:nvSpPr>
        <p:spPr>
          <a:xfrm>
            <a:off x="378255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Bianca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108" name="Google Shape;108;p18"/>
          <p:cNvSpPr txBox="1"/>
          <p:nvPr/>
        </p:nvSpPr>
        <p:spPr>
          <a:xfrm>
            <a:off x="63076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Cary</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109" name="Google Shape;109;p18"/>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n</a:t>
            </a:r>
            <a:r>
              <a:rPr b="0" lang="en" sz="1800">
                <a:solidFill>
                  <a:srgbClr val="B7B7B7"/>
                </a:solidFill>
              </a:rPr>
              <a:t>eedfinding, round two</a:t>
            </a:r>
            <a:endParaRPr b="0" sz="1800">
              <a:solidFill>
                <a:srgbClr val="B7B7B7"/>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pic>
        <p:nvPicPr>
          <p:cNvPr id="114" name="Google Shape;114;p19"/>
          <p:cNvPicPr preferRelativeResize="0"/>
          <p:nvPr/>
        </p:nvPicPr>
        <p:blipFill rotWithShape="1">
          <a:blip r:embed="rId3">
            <a:alphaModFix/>
          </a:blip>
          <a:srcRect b="12457" l="0" r="0" t="12450"/>
          <a:stretch/>
        </p:blipFill>
        <p:spPr>
          <a:xfrm>
            <a:off x="6160600" y="882588"/>
            <a:ext cx="1872900" cy="1872900"/>
          </a:xfrm>
          <a:prstGeom prst="ellipse">
            <a:avLst/>
          </a:prstGeom>
          <a:noFill/>
          <a:ln>
            <a:noFill/>
          </a:ln>
        </p:spPr>
      </p:pic>
      <p:pic>
        <p:nvPicPr>
          <p:cNvPr id="115" name="Google Shape;115;p19"/>
          <p:cNvPicPr preferRelativeResize="0"/>
          <p:nvPr/>
        </p:nvPicPr>
        <p:blipFill rotWithShape="1">
          <a:blip r:embed="rId4">
            <a:alphaModFix/>
          </a:blip>
          <a:srcRect b="20674" l="0" r="0" t="7835"/>
          <a:stretch/>
        </p:blipFill>
        <p:spPr>
          <a:xfrm>
            <a:off x="3635549" y="882588"/>
            <a:ext cx="1872900" cy="1872900"/>
          </a:xfrm>
          <a:prstGeom prst="ellipse">
            <a:avLst/>
          </a:prstGeom>
          <a:noFill/>
          <a:ln>
            <a:noFill/>
          </a:ln>
        </p:spPr>
      </p:pic>
      <p:sp>
        <p:nvSpPr>
          <p:cNvPr id="116" name="Google Shape;116;p19"/>
          <p:cNvSpPr txBox="1"/>
          <p:nvPr/>
        </p:nvSpPr>
        <p:spPr>
          <a:xfrm>
            <a:off x="378255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Bianca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117" name="Google Shape;117;p19"/>
          <p:cNvSpPr txBox="1"/>
          <p:nvPr/>
        </p:nvSpPr>
        <p:spPr>
          <a:xfrm>
            <a:off x="63076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Cary</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118" name="Google Shape;118;p19"/>
          <p:cNvSpPr/>
          <p:nvPr/>
        </p:nvSpPr>
        <p:spPr>
          <a:xfrm>
            <a:off x="479775" y="310450"/>
            <a:ext cx="8459700" cy="3330300"/>
          </a:xfrm>
          <a:prstGeom prst="rect">
            <a:avLst/>
          </a:prstGeom>
          <a:solidFill>
            <a:srgbClr val="FFFFFF">
              <a:alpha val="4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9" name="Google Shape;119;p19"/>
          <p:cNvPicPr preferRelativeResize="0"/>
          <p:nvPr/>
        </p:nvPicPr>
        <p:blipFill rotWithShape="1">
          <a:blip r:embed="rId5">
            <a:alphaModFix/>
          </a:blip>
          <a:srcRect b="15645" l="24740" r="17910" t="7584"/>
          <a:stretch/>
        </p:blipFill>
        <p:spPr>
          <a:xfrm>
            <a:off x="1110501" y="882588"/>
            <a:ext cx="1872900" cy="1872900"/>
          </a:xfrm>
          <a:prstGeom prst="ellipse">
            <a:avLst/>
          </a:prstGeom>
          <a:noFill/>
          <a:ln>
            <a:noFill/>
          </a:ln>
        </p:spPr>
      </p:pic>
      <p:sp>
        <p:nvSpPr>
          <p:cNvPr id="120" name="Google Shape;120;p19"/>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needfinding, round two</a:t>
            </a:r>
            <a:endParaRPr b="0" sz="1800">
              <a:solidFill>
                <a:srgbClr val="B7B7B7"/>
              </a:solidFill>
            </a:endParaRPr>
          </a:p>
        </p:txBody>
      </p:sp>
      <p:sp>
        <p:nvSpPr>
          <p:cNvPr id="121" name="Google Shape;121;p19"/>
          <p:cNvSpPr txBox="1"/>
          <p:nvPr/>
        </p:nvSpPr>
        <p:spPr>
          <a:xfrm>
            <a:off x="1110500" y="3468500"/>
            <a:ext cx="6923100" cy="47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dk1"/>
                </a:solidFill>
                <a:latin typeface="Average"/>
                <a:ea typeface="Average"/>
                <a:cs typeface="Average"/>
                <a:sym typeface="Average"/>
              </a:rPr>
              <a:t>“I’m assembling a museum of myself”</a:t>
            </a:r>
            <a:endParaRPr sz="1800">
              <a:solidFill>
                <a:schemeClr val="dk1"/>
              </a:solidFill>
            </a:endParaRPr>
          </a:p>
        </p:txBody>
      </p:sp>
      <p:sp>
        <p:nvSpPr>
          <p:cNvPr id="122" name="Google Shape;122;p19"/>
          <p:cNvSpPr txBox="1"/>
          <p:nvPr/>
        </p:nvSpPr>
        <p:spPr>
          <a:xfrm>
            <a:off x="12575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Chelsea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pic>
        <p:nvPicPr>
          <p:cNvPr id="127" name="Google Shape;127;p20"/>
          <p:cNvPicPr preferRelativeResize="0"/>
          <p:nvPr/>
        </p:nvPicPr>
        <p:blipFill rotWithShape="1">
          <a:blip r:embed="rId3">
            <a:alphaModFix/>
          </a:blip>
          <a:srcRect b="15645" l="24740" r="17910" t="7584"/>
          <a:stretch/>
        </p:blipFill>
        <p:spPr>
          <a:xfrm>
            <a:off x="1110501" y="882588"/>
            <a:ext cx="1872900" cy="1872900"/>
          </a:xfrm>
          <a:prstGeom prst="ellipse">
            <a:avLst/>
          </a:prstGeom>
          <a:noFill/>
          <a:ln>
            <a:noFill/>
          </a:ln>
        </p:spPr>
      </p:pic>
      <p:pic>
        <p:nvPicPr>
          <p:cNvPr id="128" name="Google Shape;128;p20"/>
          <p:cNvPicPr preferRelativeResize="0"/>
          <p:nvPr/>
        </p:nvPicPr>
        <p:blipFill rotWithShape="1">
          <a:blip r:embed="rId4">
            <a:alphaModFix/>
          </a:blip>
          <a:srcRect b="12457" l="0" r="0" t="12450"/>
          <a:stretch/>
        </p:blipFill>
        <p:spPr>
          <a:xfrm>
            <a:off x="6160600" y="882588"/>
            <a:ext cx="1872900" cy="1872900"/>
          </a:xfrm>
          <a:prstGeom prst="ellipse">
            <a:avLst/>
          </a:prstGeom>
          <a:noFill/>
          <a:ln>
            <a:noFill/>
          </a:ln>
        </p:spPr>
      </p:pic>
      <p:sp>
        <p:nvSpPr>
          <p:cNvPr id="129" name="Google Shape;129;p20"/>
          <p:cNvSpPr txBox="1"/>
          <p:nvPr/>
        </p:nvSpPr>
        <p:spPr>
          <a:xfrm>
            <a:off x="12575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Chelsea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130" name="Google Shape;130;p20"/>
          <p:cNvSpPr txBox="1"/>
          <p:nvPr/>
        </p:nvSpPr>
        <p:spPr>
          <a:xfrm>
            <a:off x="63076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Cary</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131" name="Google Shape;131;p20"/>
          <p:cNvSpPr/>
          <p:nvPr/>
        </p:nvSpPr>
        <p:spPr>
          <a:xfrm>
            <a:off x="479775" y="310450"/>
            <a:ext cx="8459700" cy="3330300"/>
          </a:xfrm>
          <a:prstGeom prst="rect">
            <a:avLst/>
          </a:prstGeom>
          <a:solidFill>
            <a:srgbClr val="FFFFFF">
              <a:alpha val="4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needfinding, round two</a:t>
            </a:r>
            <a:endParaRPr b="0" sz="1800">
              <a:solidFill>
                <a:srgbClr val="B7B7B7"/>
              </a:solidFill>
            </a:endParaRPr>
          </a:p>
        </p:txBody>
      </p:sp>
      <p:sp>
        <p:nvSpPr>
          <p:cNvPr id="133" name="Google Shape;133;p20"/>
          <p:cNvSpPr txBox="1"/>
          <p:nvPr/>
        </p:nvSpPr>
        <p:spPr>
          <a:xfrm>
            <a:off x="564450" y="3468500"/>
            <a:ext cx="8015100" cy="474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800">
                <a:solidFill>
                  <a:schemeClr val="dk1"/>
                </a:solidFill>
                <a:latin typeface="Average"/>
                <a:ea typeface="Average"/>
                <a:cs typeface="Average"/>
                <a:sym typeface="Average"/>
              </a:rPr>
              <a:t>wants to bring objects into the home to make it more personal </a:t>
            </a:r>
            <a:br>
              <a:rPr lang="en" sz="1800">
                <a:solidFill>
                  <a:schemeClr val="dk1"/>
                </a:solidFill>
                <a:latin typeface="Average"/>
                <a:ea typeface="Average"/>
                <a:cs typeface="Average"/>
                <a:sym typeface="Average"/>
              </a:rPr>
            </a:br>
            <a:r>
              <a:rPr lang="en" sz="1800">
                <a:solidFill>
                  <a:schemeClr val="dk1"/>
                </a:solidFill>
                <a:latin typeface="Average"/>
                <a:ea typeface="Average"/>
                <a:cs typeface="Average"/>
                <a:sym typeface="Average"/>
              </a:rPr>
              <a:t>challenged by limited space and guilt created by new purchases</a:t>
            </a:r>
            <a:br>
              <a:rPr lang="en" sz="1800">
                <a:solidFill>
                  <a:schemeClr val="dk1"/>
                </a:solidFill>
                <a:latin typeface="Average"/>
                <a:ea typeface="Average"/>
                <a:cs typeface="Average"/>
                <a:sym typeface="Average"/>
              </a:rPr>
            </a:br>
            <a:br>
              <a:rPr lang="en" sz="1800">
                <a:solidFill>
                  <a:schemeClr val="dk1"/>
                </a:solidFill>
                <a:latin typeface="Average"/>
                <a:ea typeface="Average"/>
                <a:cs typeface="Average"/>
                <a:sym typeface="Average"/>
              </a:rPr>
            </a:br>
            <a:br>
              <a:rPr lang="en" sz="1800">
                <a:solidFill>
                  <a:schemeClr val="dk1"/>
                </a:solidFill>
                <a:latin typeface="Average"/>
                <a:ea typeface="Average"/>
                <a:cs typeface="Average"/>
                <a:sym typeface="Average"/>
              </a:rPr>
            </a:br>
            <a:endParaRPr sz="1800">
              <a:solidFill>
                <a:schemeClr val="dk1"/>
              </a:solidFill>
            </a:endParaRPr>
          </a:p>
        </p:txBody>
      </p:sp>
      <p:pic>
        <p:nvPicPr>
          <p:cNvPr id="134" name="Google Shape;134;p20"/>
          <p:cNvPicPr preferRelativeResize="0"/>
          <p:nvPr/>
        </p:nvPicPr>
        <p:blipFill rotWithShape="1">
          <a:blip r:embed="rId5">
            <a:alphaModFix/>
          </a:blip>
          <a:srcRect b="20674" l="0" r="0" t="7835"/>
          <a:stretch/>
        </p:blipFill>
        <p:spPr>
          <a:xfrm>
            <a:off x="3635549" y="882588"/>
            <a:ext cx="1872900" cy="1872900"/>
          </a:xfrm>
          <a:prstGeom prst="ellipse">
            <a:avLst/>
          </a:prstGeom>
          <a:noFill/>
          <a:ln>
            <a:noFill/>
          </a:ln>
        </p:spPr>
      </p:pic>
      <p:sp>
        <p:nvSpPr>
          <p:cNvPr id="135" name="Google Shape;135;p20"/>
          <p:cNvSpPr txBox="1"/>
          <p:nvPr/>
        </p:nvSpPr>
        <p:spPr>
          <a:xfrm>
            <a:off x="378255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Bianca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pic>
        <p:nvPicPr>
          <p:cNvPr id="140" name="Google Shape;140;p21"/>
          <p:cNvPicPr preferRelativeResize="0"/>
          <p:nvPr/>
        </p:nvPicPr>
        <p:blipFill rotWithShape="1">
          <a:blip r:embed="rId3">
            <a:alphaModFix/>
          </a:blip>
          <a:srcRect b="15645" l="24740" r="17910" t="7584"/>
          <a:stretch/>
        </p:blipFill>
        <p:spPr>
          <a:xfrm>
            <a:off x="1110501" y="882588"/>
            <a:ext cx="1872900" cy="1872900"/>
          </a:xfrm>
          <a:prstGeom prst="ellipse">
            <a:avLst/>
          </a:prstGeom>
          <a:noFill/>
          <a:ln>
            <a:noFill/>
          </a:ln>
        </p:spPr>
      </p:pic>
      <p:pic>
        <p:nvPicPr>
          <p:cNvPr id="141" name="Google Shape;141;p21"/>
          <p:cNvPicPr preferRelativeResize="0"/>
          <p:nvPr/>
        </p:nvPicPr>
        <p:blipFill rotWithShape="1">
          <a:blip r:embed="rId4">
            <a:alphaModFix/>
          </a:blip>
          <a:srcRect b="20674" l="0" r="0" t="7835"/>
          <a:stretch/>
        </p:blipFill>
        <p:spPr>
          <a:xfrm>
            <a:off x="3635549" y="882588"/>
            <a:ext cx="1872900" cy="1872900"/>
          </a:xfrm>
          <a:prstGeom prst="ellipse">
            <a:avLst/>
          </a:prstGeom>
          <a:noFill/>
          <a:ln>
            <a:noFill/>
          </a:ln>
        </p:spPr>
      </p:pic>
      <p:sp>
        <p:nvSpPr>
          <p:cNvPr id="142" name="Google Shape;142;p21"/>
          <p:cNvSpPr txBox="1"/>
          <p:nvPr/>
        </p:nvSpPr>
        <p:spPr>
          <a:xfrm>
            <a:off x="12575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Chelsea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143" name="Google Shape;143;p21"/>
          <p:cNvSpPr txBox="1"/>
          <p:nvPr/>
        </p:nvSpPr>
        <p:spPr>
          <a:xfrm>
            <a:off x="378255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Bianca</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
        <p:nvSpPr>
          <p:cNvPr id="144" name="Google Shape;144;p21"/>
          <p:cNvSpPr/>
          <p:nvPr/>
        </p:nvSpPr>
        <p:spPr>
          <a:xfrm>
            <a:off x="479775" y="310450"/>
            <a:ext cx="8459700" cy="3330300"/>
          </a:xfrm>
          <a:prstGeom prst="rect">
            <a:avLst/>
          </a:prstGeom>
          <a:solidFill>
            <a:srgbClr val="FFFFFF">
              <a:alpha val="4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txBox="1"/>
          <p:nvPr>
            <p:ph idx="4294967295" type="title"/>
          </p:nvPr>
        </p:nvSpPr>
        <p:spPr>
          <a:xfrm>
            <a:off x="1415250" y="4671450"/>
            <a:ext cx="7688700" cy="5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1800">
                <a:solidFill>
                  <a:srgbClr val="B7B7B7"/>
                </a:solidFill>
              </a:rPr>
              <a:t>needfinding, round two</a:t>
            </a:r>
            <a:endParaRPr b="0" sz="1800">
              <a:solidFill>
                <a:srgbClr val="B7B7B7"/>
              </a:solidFill>
            </a:endParaRPr>
          </a:p>
        </p:txBody>
      </p:sp>
      <p:sp>
        <p:nvSpPr>
          <p:cNvPr id="146" name="Google Shape;146;p21"/>
          <p:cNvSpPr txBox="1"/>
          <p:nvPr/>
        </p:nvSpPr>
        <p:spPr>
          <a:xfrm>
            <a:off x="1110600" y="3468500"/>
            <a:ext cx="6922800" cy="4740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800">
                <a:solidFill>
                  <a:schemeClr val="dk1"/>
                </a:solidFill>
                <a:latin typeface="Average"/>
                <a:ea typeface="Average"/>
                <a:cs typeface="Average"/>
                <a:sym typeface="Average"/>
              </a:rPr>
              <a:t>hoarding of clutter due to fear of future attachment</a:t>
            </a:r>
            <a:endParaRPr sz="1800">
              <a:solidFill>
                <a:schemeClr val="dk1"/>
              </a:solidFill>
            </a:endParaRPr>
          </a:p>
        </p:txBody>
      </p:sp>
      <p:pic>
        <p:nvPicPr>
          <p:cNvPr id="147" name="Google Shape;147;p21"/>
          <p:cNvPicPr preferRelativeResize="0"/>
          <p:nvPr/>
        </p:nvPicPr>
        <p:blipFill rotWithShape="1">
          <a:blip r:embed="rId5">
            <a:alphaModFix/>
          </a:blip>
          <a:srcRect b="12457" l="0" r="0" t="12450"/>
          <a:stretch/>
        </p:blipFill>
        <p:spPr>
          <a:xfrm>
            <a:off x="6160600" y="882588"/>
            <a:ext cx="1872900" cy="1872900"/>
          </a:xfrm>
          <a:prstGeom prst="ellipse">
            <a:avLst/>
          </a:prstGeom>
          <a:noFill/>
          <a:ln>
            <a:noFill/>
          </a:ln>
        </p:spPr>
      </p:pic>
      <p:sp>
        <p:nvSpPr>
          <p:cNvPr id="148" name="Google Shape;148;p21"/>
          <p:cNvSpPr txBox="1"/>
          <p:nvPr/>
        </p:nvSpPr>
        <p:spPr>
          <a:xfrm>
            <a:off x="6307601" y="2863212"/>
            <a:ext cx="1578900" cy="48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Average"/>
                <a:ea typeface="Average"/>
                <a:cs typeface="Average"/>
                <a:sym typeface="Average"/>
              </a:rPr>
              <a:t>Cary</a:t>
            </a:r>
            <a:endParaRPr sz="1800">
              <a:solidFill>
                <a:schemeClr val="accent1"/>
              </a:solidFill>
              <a:latin typeface="Average"/>
              <a:ea typeface="Average"/>
              <a:cs typeface="Average"/>
              <a:sym typeface="Average"/>
            </a:endParaRPr>
          </a:p>
          <a:p>
            <a:pPr indent="0" lvl="0" marL="0" rtl="0" algn="ctr">
              <a:spcBef>
                <a:spcPts val="0"/>
              </a:spcBef>
              <a:spcAft>
                <a:spcPts val="0"/>
              </a:spcAft>
              <a:buNone/>
            </a:pPr>
            <a:r>
              <a:t/>
            </a:r>
            <a:endParaRPr i="1" sz="1800">
              <a:solidFill>
                <a:schemeClr val="accent1"/>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